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8" r:id="rId4"/>
    <p:sldId id="282" r:id="rId5"/>
    <p:sldId id="257" r:id="rId6"/>
    <p:sldId id="259" r:id="rId7"/>
    <p:sldId id="260" r:id="rId8"/>
    <p:sldId id="261" r:id="rId9"/>
    <p:sldId id="262" r:id="rId10"/>
    <p:sldId id="263" r:id="rId11"/>
    <p:sldId id="264" r:id="rId12"/>
    <p:sldId id="265" r:id="rId13"/>
    <p:sldId id="266" r:id="rId14"/>
    <p:sldId id="267" r:id="rId15"/>
    <p:sldId id="271" r:id="rId16"/>
    <p:sldId id="269" r:id="rId17"/>
    <p:sldId id="272" r:id="rId18"/>
    <p:sldId id="270" r:id="rId19"/>
    <p:sldId id="273" r:id="rId20"/>
    <p:sldId id="286" r:id="rId21"/>
    <p:sldId id="274" r:id="rId22"/>
    <p:sldId id="276" r:id="rId23"/>
    <p:sldId id="277" r:id="rId24"/>
    <p:sldId id="278" r:id="rId25"/>
    <p:sldId id="279" r:id="rId26"/>
    <p:sldId id="280" r:id="rId27"/>
    <p:sldId id="281" r:id="rId28"/>
    <p:sldId id="283" r:id="rId29"/>
    <p:sldId id="284" r:id="rId30"/>
    <p:sldId id="285" r:id="rId31"/>
    <p:sldId id="287" r:id="rId32"/>
    <p:sldId id="288" r:id="rId33"/>
    <p:sldId id="290"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3D970-35D0-B616-D925-8E0E1FE1BD9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D9BC0A-31D9-E1A1-E307-08CB98613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221C058-231C-C88F-F020-ADCA00EE3265}"/>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81287EED-ACAC-46FE-64D8-EBF1005F2D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0D001E-27E9-FCC0-E22A-45845660BE60}"/>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2455490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1492E-5F4F-FD46-931F-32369103D9A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8A1F5EE-D63B-5216-5F39-0BF14FC2780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64C861-0A49-6713-C014-7D5ACFDC9549}"/>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45A3134A-9184-EA28-3AE4-1A3B9332A7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A9027C-40BD-3147-C7A4-0B25FF65AEB8}"/>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272224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F19C46-C34F-6425-13C2-D0AA3BC7BD2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F18FF7A-F17C-1BE0-0FB1-999871F0621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50BA98-7AC4-C964-7110-B98598CF4A51}"/>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9ACA3D6A-DBA4-11ED-1B04-33CC24CA8F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019365-AFFE-F04E-8D3E-99C7FE80979F}"/>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504613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75915-E3C0-D84A-2654-9129F705F2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D56F427-A2BE-BF49-0666-861E5E5B3AC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F112C8-6DE8-A910-31F3-AB04BA3CFF78}"/>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10679AA6-1BE0-54C2-C9F5-CAA5D86EFC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CBCD02-8E24-11D7-4CA1-C23CD1C208A8}"/>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318945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8E798E-29B8-DB81-F794-CC697A4B9BE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FEB7EEF-AA85-1474-5323-75F91494A0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909FD65-B5F3-6529-B2B2-0CEFDE68D587}"/>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FC88086D-0600-2029-09DF-8044C2200A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C832D6-36BA-3898-C497-4A65549EEBD7}"/>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3093441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4CC312-C4CB-1B38-2374-74A1FF91E1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0EDC44-4B59-C8FC-EA00-020B1D7A39D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7503741-C271-29E5-BFAE-F2342736C53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DCCF933-7648-7581-AB96-8AAE994A1F19}"/>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6" name="页脚占位符 5">
            <a:extLst>
              <a:ext uri="{FF2B5EF4-FFF2-40B4-BE49-F238E27FC236}">
                <a16:creationId xmlns:a16="http://schemas.microsoft.com/office/drawing/2014/main" id="{2BF9AC94-4733-D307-4EBC-B7D92FC194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C45EA3-5B8A-1311-B922-9BABFED339AD}"/>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137996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6F334-5224-5E04-2266-7321BF86981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F0328F-D6C4-AE5D-DB61-0A17BE3E28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593550-909A-5ED0-DE93-BB8F63DBEDA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E6A0EAC-BDF9-692F-2C77-DDFF487D4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0F8B96-746B-D2BC-C7CF-33D25A48C2F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2C244B6-B39E-A483-8B6E-2E2896107CE6}"/>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8" name="页脚占位符 7">
            <a:extLst>
              <a:ext uri="{FF2B5EF4-FFF2-40B4-BE49-F238E27FC236}">
                <a16:creationId xmlns:a16="http://schemas.microsoft.com/office/drawing/2014/main" id="{8D7A5D85-E8B7-867F-756D-49A0FC813D5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834E2F-4FC0-59DA-98A1-1B591D2D0293}"/>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2876065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C6F24-CB3C-451E-297F-7AEE6657858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64252F0-B6C6-179C-41DF-48EF985D4BD9}"/>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4" name="页脚占位符 3">
            <a:extLst>
              <a:ext uri="{FF2B5EF4-FFF2-40B4-BE49-F238E27FC236}">
                <a16:creationId xmlns:a16="http://schemas.microsoft.com/office/drawing/2014/main" id="{06CAB0D4-A594-E91F-B611-F68E16D7238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91CBEB4-AEDB-BC7A-79D0-C19B8F0F51CD}"/>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2503520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1725EB-13AA-C3DA-7187-BFB1C7DA4273}"/>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3" name="页脚占位符 2">
            <a:extLst>
              <a:ext uri="{FF2B5EF4-FFF2-40B4-BE49-F238E27FC236}">
                <a16:creationId xmlns:a16="http://schemas.microsoft.com/office/drawing/2014/main" id="{91D2F471-518F-8D8F-78B6-EC0B31C0BA0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3140C2C-57D3-60BB-BA2A-7D46D00FB6A8}"/>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1281927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75FC3-AB69-6E85-6158-EEB38E57915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2D55EAF-68A3-911F-9648-2C1B009495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C55FB0-CBB2-FE77-9A5C-7A4233DB5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9C81A39-15B6-7E56-74AA-8AA3B05B883C}"/>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6" name="页脚占位符 5">
            <a:extLst>
              <a:ext uri="{FF2B5EF4-FFF2-40B4-BE49-F238E27FC236}">
                <a16:creationId xmlns:a16="http://schemas.microsoft.com/office/drawing/2014/main" id="{D49B86B8-E8D2-16CA-99C9-EEDA07D0CD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359752-049A-508B-4681-88EFF220572E}"/>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2685328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FB7A7-653C-E543-AA89-5F543C2BCA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3084AB-B340-527C-59F3-0AAA61661E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09F410-2C82-3C27-6AA3-9E5EC85D6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17F206-67EE-8BE2-64E0-51411FD9F16C}"/>
              </a:ext>
            </a:extLst>
          </p:cNvPr>
          <p:cNvSpPr>
            <a:spLocks noGrp="1"/>
          </p:cNvSpPr>
          <p:nvPr>
            <p:ph type="dt" sz="half" idx="10"/>
          </p:nvPr>
        </p:nvSpPr>
        <p:spPr/>
        <p:txBody>
          <a:bodyPr/>
          <a:lstStyle/>
          <a:p>
            <a:fld id="{FD646C69-B1C0-490E-8610-20B04E23F758}" type="datetimeFigureOut">
              <a:rPr lang="zh-CN" altLang="en-US" smtClean="0"/>
              <a:t>2023/3/16</a:t>
            </a:fld>
            <a:endParaRPr lang="zh-CN" altLang="en-US"/>
          </a:p>
        </p:txBody>
      </p:sp>
      <p:sp>
        <p:nvSpPr>
          <p:cNvPr id="6" name="页脚占位符 5">
            <a:extLst>
              <a:ext uri="{FF2B5EF4-FFF2-40B4-BE49-F238E27FC236}">
                <a16:creationId xmlns:a16="http://schemas.microsoft.com/office/drawing/2014/main" id="{F9A2E9F3-89FA-59BF-3757-A00529D1E2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F1BABE-11C4-DBA2-E6B4-67D5C21BD38E}"/>
              </a:ext>
            </a:extLst>
          </p:cNvPr>
          <p:cNvSpPr>
            <a:spLocks noGrp="1"/>
          </p:cNvSpPr>
          <p:nvPr>
            <p:ph type="sldNum" sz="quarter" idx="12"/>
          </p:nvPr>
        </p:nvSpPr>
        <p:spPr/>
        <p:txBody>
          <a:body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80771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09CD04-E3E0-6D99-E64E-DEDD35715B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EDEF52-38B0-640F-6337-D2016E300A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F7D6FC-EB93-6458-F641-572C1D49AE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646C69-B1C0-490E-8610-20B04E23F758}" type="datetimeFigureOut">
              <a:rPr lang="zh-CN" altLang="en-US" smtClean="0"/>
              <a:t>2023/3/16</a:t>
            </a:fld>
            <a:endParaRPr lang="zh-CN" altLang="en-US"/>
          </a:p>
        </p:txBody>
      </p:sp>
      <p:sp>
        <p:nvSpPr>
          <p:cNvPr id="5" name="页脚占位符 4">
            <a:extLst>
              <a:ext uri="{FF2B5EF4-FFF2-40B4-BE49-F238E27FC236}">
                <a16:creationId xmlns:a16="http://schemas.microsoft.com/office/drawing/2014/main" id="{A40D6711-3FB2-5F1E-B349-0345A32C8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68BCE5-EB56-B288-A37B-D9CE198BD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93618F-38CA-4B95-958C-677AA9D8953E}" type="slidenum">
              <a:rPr lang="zh-CN" altLang="en-US" smtClean="0"/>
              <a:t>‹#›</a:t>
            </a:fld>
            <a:endParaRPr lang="zh-CN" altLang="en-US"/>
          </a:p>
        </p:txBody>
      </p:sp>
    </p:spTree>
    <p:extLst>
      <p:ext uri="{BB962C8B-B14F-4D97-AF65-F5344CB8AC3E}">
        <p14:creationId xmlns:p14="http://schemas.microsoft.com/office/powerpoint/2010/main" val="256862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zhuanlan.zhihu.com/p/60048981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B80C8CE-89C5-E1FB-993A-8415E64EE322}"/>
              </a:ext>
            </a:extLst>
          </p:cNvPr>
          <p:cNvSpPr txBox="1"/>
          <p:nvPr/>
        </p:nvSpPr>
        <p:spPr>
          <a:xfrm>
            <a:off x="846534" y="385763"/>
            <a:ext cx="10498931" cy="5693866"/>
          </a:xfrm>
          <a:prstGeom prst="rect">
            <a:avLst/>
          </a:prstGeom>
          <a:noFill/>
        </p:spPr>
        <p:txBody>
          <a:bodyPr wrap="square" rtlCol="0">
            <a:spAutoFit/>
          </a:bodyPr>
          <a:lstStyle/>
          <a:p>
            <a:pPr algn="ctr"/>
            <a:r>
              <a:rPr lang="en-US" altLang="zh-CN" sz="2800" dirty="0">
                <a:effectLst/>
                <a:latin typeface="Times New Roman" panose="02020603050405020304" pitchFamily="18" charset="0"/>
                <a:cs typeface="Times New Roman" panose="02020603050405020304" pitchFamily="18" charset="0"/>
              </a:rPr>
              <a:t>Ge-</a:t>
            </a:r>
            <a:r>
              <a:rPr lang="en-US" altLang="zh-CN" sz="2800" dirty="0" err="1">
                <a:effectLst/>
                <a:latin typeface="Times New Roman" panose="02020603050405020304" pitchFamily="18" charset="0"/>
                <a:cs typeface="Times New Roman" panose="02020603050405020304" pitchFamily="18" charset="0"/>
              </a:rPr>
              <a:t>SpMM</a:t>
            </a:r>
            <a:r>
              <a:rPr lang="en-US" altLang="zh-CN" sz="2800" dirty="0">
                <a:latin typeface="Times New Roman" panose="02020603050405020304" pitchFamily="18" charset="0"/>
                <a:cs typeface="Times New Roman" panose="02020603050405020304" pitchFamily="18" charset="0"/>
              </a:rPr>
              <a:t> </a:t>
            </a:r>
            <a:r>
              <a:rPr lang="en-US" altLang="zh-CN" sz="2800" dirty="0">
                <a:effectLst/>
                <a:latin typeface="Times New Roman" panose="02020603050405020304" pitchFamily="18" charset="0"/>
                <a:cs typeface="Times New Roman" panose="02020603050405020304" pitchFamily="18" charset="0"/>
              </a:rPr>
              <a:t>:</a:t>
            </a:r>
          </a:p>
          <a:p>
            <a:pPr algn="ctr"/>
            <a:r>
              <a:rPr lang="en-US" altLang="zh-CN" sz="2800" dirty="0">
                <a:effectLst/>
                <a:latin typeface="Times New Roman" panose="02020603050405020304" pitchFamily="18" charset="0"/>
                <a:cs typeface="Times New Roman" panose="02020603050405020304" pitchFamily="18" charset="0"/>
              </a:rPr>
              <a:t>General-Purpose </a:t>
            </a:r>
            <a:r>
              <a:rPr lang="en-US" altLang="zh-CN" sz="2800" dirty="0">
                <a:solidFill>
                  <a:srgbClr val="FF0000"/>
                </a:solidFill>
                <a:effectLst/>
                <a:latin typeface="Times New Roman" panose="02020603050405020304" pitchFamily="18" charset="0"/>
                <a:cs typeface="Times New Roman" panose="02020603050405020304" pitchFamily="18" charset="0"/>
              </a:rPr>
              <a:t>Sparse Matrix-Matrix Multiplication </a:t>
            </a:r>
          </a:p>
          <a:p>
            <a:pPr algn="ctr"/>
            <a:r>
              <a:rPr lang="en-US" altLang="zh-CN" sz="2800" dirty="0">
                <a:effectLst/>
                <a:latin typeface="Times New Roman" panose="02020603050405020304" pitchFamily="18" charset="0"/>
                <a:cs typeface="Times New Roman" panose="02020603050405020304" pitchFamily="18" charset="0"/>
              </a:rPr>
              <a:t>on GPUs for Graph Neural Networks</a:t>
            </a:r>
          </a:p>
          <a:p>
            <a:pPr algn="ctr"/>
            <a:r>
              <a:rPr lang="en-US" altLang="zh-CN" sz="2800" dirty="0">
                <a:effectLst/>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algn="ctr"/>
            <a:r>
              <a:rPr lang="en-US" altLang="zh-CN" sz="2800" dirty="0">
                <a:latin typeface="Times New Roman" panose="02020603050405020304" pitchFamily="18" charset="0"/>
                <a:cs typeface="Times New Roman" panose="02020603050405020304" pitchFamily="18" charset="0"/>
              </a:rPr>
              <a:t>Magicube :</a:t>
            </a:r>
          </a:p>
          <a:p>
            <a:pPr algn="ctr"/>
            <a:r>
              <a:rPr lang="fr-FR" altLang="zh-CN" sz="2800" dirty="0">
                <a:latin typeface="Times New Roman" panose="02020603050405020304" pitchFamily="18" charset="0"/>
                <a:cs typeface="Times New Roman" panose="02020603050405020304" pitchFamily="18" charset="0"/>
              </a:rPr>
              <a:t>Efficient Quantized </a:t>
            </a:r>
            <a:r>
              <a:rPr lang="fr-FR" altLang="zh-CN" sz="2800" dirty="0">
                <a:solidFill>
                  <a:srgbClr val="FF0000"/>
                </a:solidFill>
                <a:latin typeface="Times New Roman" panose="02020603050405020304" pitchFamily="18" charset="0"/>
                <a:cs typeface="Times New Roman" panose="02020603050405020304" pitchFamily="18" charset="0"/>
              </a:rPr>
              <a:t>Sparse Matrix Operations </a:t>
            </a:r>
            <a:r>
              <a:rPr lang="fr-FR" altLang="zh-CN" sz="2800" dirty="0">
                <a:latin typeface="Times New Roman" panose="02020603050405020304" pitchFamily="18" charset="0"/>
                <a:cs typeface="Times New Roman" panose="02020603050405020304" pitchFamily="18" charset="0"/>
              </a:rPr>
              <a:t>on Tensor Cores</a:t>
            </a:r>
            <a:endParaRPr lang="en-US" altLang="zh-CN" sz="2800" dirty="0">
              <a:latin typeface="Times New Roman" panose="02020603050405020304" pitchFamily="18" charset="0"/>
              <a:cs typeface="Times New Roman" panose="02020603050405020304" pitchFamily="18" charset="0"/>
            </a:endParaRPr>
          </a:p>
          <a:p>
            <a:pPr algn="ctr"/>
            <a:endParaRPr lang="en-US" altLang="zh-CN" sz="2800" dirty="0">
              <a:latin typeface="Times New Roman" panose="02020603050405020304" pitchFamily="18" charset="0"/>
              <a:cs typeface="Times New Roman" panose="02020603050405020304" pitchFamily="18" charset="0"/>
            </a:endParaRPr>
          </a:p>
          <a:p>
            <a:pPr algn="ctr"/>
            <a:r>
              <a:rPr lang="en-US" altLang="zh-CN" sz="2800" dirty="0">
                <a:latin typeface="Times New Roman" panose="02020603050405020304" pitchFamily="18" charset="0"/>
                <a:cs typeface="Times New Roman" panose="02020603050405020304" pitchFamily="18" charset="0"/>
              </a:rPr>
              <a:t>Sputnik :</a:t>
            </a:r>
          </a:p>
          <a:p>
            <a:pPr algn="ctr"/>
            <a:r>
              <a:rPr lang="en-US" altLang="zh-CN" sz="2800" dirty="0">
                <a:solidFill>
                  <a:srgbClr val="FF0000"/>
                </a:solidFill>
                <a:latin typeface="Times New Roman" panose="02020603050405020304" pitchFamily="18" charset="0"/>
                <a:cs typeface="Times New Roman" panose="02020603050405020304" pitchFamily="18" charset="0"/>
              </a:rPr>
              <a:t>Sparse GPU Kernels </a:t>
            </a:r>
            <a:r>
              <a:rPr lang="en-US" altLang="zh-CN" sz="2800" dirty="0">
                <a:latin typeface="Times New Roman" panose="02020603050405020304" pitchFamily="18" charset="0"/>
                <a:cs typeface="Times New Roman" panose="02020603050405020304" pitchFamily="18" charset="0"/>
              </a:rPr>
              <a:t>for Deep Learning</a:t>
            </a:r>
          </a:p>
          <a:p>
            <a:pPr algn="ctr"/>
            <a:endParaRPr lang="en-US" altLang="zh-CN" sz="2800" dirty="0">
              <a:latin typeface="Times New Roman" panose="02020603050405020304" pitchFamily="18" charset="0"/>
              <a:cs typeface="Times New Roman" panose="02020603050405020304" pitchFamily="18" charset="0"/>
            </a:endParaRPr>
          </a:p>
          <a:p>
            <a:pPr algn="ctr"/>
            <a:r>
              <a:rPr lang="en-US" altLang="zh-CN" sz="2800" dirty="0" err="1">
                <a:latin typeface="Times New Roman" panose="02020603050405020304" pitchFamily="18" charset="0"/>
                <a:cs typeface="Times New Roman" panose="02020603050405020304" pitchFamily="18" charset="0"/>
              </a:rPr>
              <a:t>vectorSparse</a:t>
            </a:r>
            <a:r>
              <a:rPr lang="en-US" altLang="zh-CN" sz="2800" dirty="0">
                <a:latin typeface="Times New Roman" panose="02020603050405020304" pitchFamily="18" charset="0"/>
                <a:cs typeface="Times New Roman" panose="02020603050405020304" pitchFamily="18" charset="0"/>
              </a:rPr>
              <a:t> :</a:t>
            </a:r>
          </a:p>
          <a:p>
            <a:pPr algn="ctr"/>
            <a:r>
              <a:rPr lang="en-US" altLang="zh-CN" sz="2800" dirty="0">
                <a:latin typeface="Times New Roman" panose="02020603050405020304" pitchFamily="18" charset="0"/>
                <a:cs typeface="Times New Roman" panose="02020603050405020304" pitchFamily="18" charset="0"/>
              </a:rPr>
              <a:t>Efficient Tensor Core-Based GPU Kernels for </a:t>
            </a:r>
            <a:r>
              <a:rPr lang="en-US" altLang="zh-CN" sz="2800" dirty="0">
                <a:solidFill>
                  <a:srgbClr val="FF0000"/>
                </a:solidFill>
                <a:latin typeface="Times New Roman" panose="02020603050405020304" pitchFamily="18" charset="0"/>
                <a:cs typeface="Times New Roman" panose="02020603050405020304" pitchFamily="18" charset="0"/>
              </a:rPr>
              <a:t>Structured Sparsity </a:t>
            </a:r>
            <a:r>
              <a:rPr lang="en-US" altLang="zh-CN" sz="2800" dirty="0">
                <a:latin typeface="Times New Roman" panose="02020603050405020304" pitchFamily="18" charset="0"/>
                <a:cs typeface="Times New Roman" panose="02020603050405020304" pitchFamily="18" charset="0"/>
              </a:rPr>
              <a:t>under Reduced Precision</a:t>
            </a:r>
          </a:p>
        </p:txBody>
      </p:sp>
    </p:spTree>
    <p:extLst>
      <p:ext uri="{BB962C8B-B14F-4D97-AF65-F5344CB8AC3E}">
        <p14:creationId xmlns:p14="http://schemas.microsoft.com/office/powerpoint/2010/main" val="177917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B4D01D-51CC-2A80-2D4A-152D9E7933F5}"/>
              </a:ext>
            </a:extLst>
          </p:cNvPr>
          <p:cNvSpPr txBox="1"/>
          <p:nvPr/>
        </p:nvSpPr>
        <p:spPr>
          <a:xfrm>
            <a:off x="598288" y="2203400"/>
            <a:ext cx="8881468" cy="2308324"/>
          </a:xfrm>
          <a:prstGeom prst="rect">
            <a:avLst/>
          </a:prstGeom>
          <a:noFill/>
        </p:spPr>
        <p:txBody>
          <a:bodyPr wrap="square" rtlCol="0">
            <a:spAutoFit/>
          </a:bodyPr>
          <a:lstStyle>
            <a:defPPr>
              <a:defRPr lang="zh-CN"/>
            </a:defPPr>
            <a:lvl1pPr>
              <a:defRPr>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dirty="0"/>
              <a:t>合并了两个</a:t>
            </a:r>
            <a:r>
              <a:rPr lang="en-US" altLang="zh-CN" dirty="0"/>
              <a:t>warp</a:t>
            </a:r>
            <a:r>
              <a:rPr lang="zh-CN" altLang="zh-CN" dirty="0"/>
              <a:t>的负载，将线程数减少了一半。</a:t>
            </a:r>
            <a:endParaRPr lang="en-US" altLang="zh-CN" dirty="0"/>
          </a:p>
          <a:p>
            <a:r>
              <a:rPr lang="zh-CN" altLang="zh-CN" dirty="0"/>
              <a:t>通过这个方法可以</a:t>
            </a:r>
            <a:r>
              <a:rPr lang="zh-CN" altLang="zh-CN" b="1" dirty="0">
                <a:solidFill>
                  <a:srgbClr val="FF0000"/>
                </a:solidFill>
              </a:rPr>
              <a:t>提高带宽利用率</a:t>
            </a:r>
            <a:r>
              <a:rPr lang="zh-CN" altLang="zh-CN" dirty="0"/>
              <a:t>。</a:t>
            </a:r>
            <a:r>
              <a:rPr lang="en-US" altLang="zh-CN" dirty="0"/>
              <a:t>7-8</a:t>
            </a:r>
            <a:r>
              <a:rPr lang="zh-CN" altLang="zh-CN" dirty="0"/>
              <a:t>行是独立的内存加载指令，</a:t>
            </a:r>
            <a:r>
              <a:rPr lang="en-US" altLang="zh-CN" dirty="0"/>
              <a:t>GPU</a:t>
            </a:r>
            <a:r>
              <a:rPr lang="zh-CN" altLang="zh-CN" dirty="0"/>
              <a:t>可以同时通过这两个请求，潜在增加全局带宽的使用。</a:t>
            </a:r>
            <a:endParaRPr lang="en-US" altLang="zh-CN" dirty="0"/>
          </a:p>
          <a:p>
            <a:endParaRPr lang="en-US" altLang="zh-CN" dirty="0"/>
          </a:p>
          <a:p>
            <a:r>
              <a:rPr lang="zh-CN" altLang="zh-CN" dirty="0"/>
              <a:t>较大的</a:t>
            </a:r>
            <a:r>
              <a:rPr lang="en-US" altLang="zh-CN" dirty="0">
                <a:solidFill>
                  <a:srgbClr val="FF0000"/>
                </a:solidFill>
              </a:rPr>
              <a:t>CF</a:t>
            </a:r>
            <a:r>
              <a:rPr lang="zh-CN" altLang="zh-CN" dirty="0"/>
              <a:t>还会导致每个线程为部分结果</a:t>
            </a:r>
            <a:r>
              <a:rPr lang="zh-CN" altLang="zh-CN" u="sng" dirty="0"/>
              <a:t>保存更多的局部变量</a:t>
            </a:r>
            <a:r>
              <a:rPr lang="zh-CN" altLang="zh-CN" dirty="0"/>
              <a:t>，这种资源使用的增加</a:t>
            </a:r>
            <a:r>
              <a:rPr lang="zh-CN" altLang="zh-CN" dirty="0">
                <a:solidFill>
                  <a:srgbClr val="FF0000"/>
                </a:solidFill>
              </a:rPr>
              <a:t>可能会损害性能</a:t>
            </a:r>
            <a:r>
              <a:rPr lang="zh-CN" altLang="zh-CN" dirty="0"/>
              <a:t>。</a:t>
            </a:r>
            <a:endParaRPr lang="en-US" altLang="zh-CN" dirty="0"/>
          </a:p>
          <a:p>
            <a:r>
              <a:rPr lang="en-US" altLang="zh-CN" dirty="0"/>
              <a:t>GPU</a:t>
            </a:r>
            <a:r>
              <a:rPr lang="zh-CN" altLang="zh-CN" dirty="0"/>
              <a:t>使用大量并行线程来隐藏所有类型的停顿，主要是内存负载的延迟。 </a:t>
            </a:r>
            <a:endParaRPr lang="en-US" altLang="zh-CN" dirty="0"/>
          </a:p>
          <a:p>
            <a:r>
              <a:rPr lang="zh-CN" altLang="zh-CN" dirty="0"/>
              <a:t>在使用</a:t>
            </a:r>
            <a:r>
              <a:rPr lang="en-US" altLang="zh-CN" dirty="0"/>
              <a:t>CWM</a:t>
            </a:r>
            <a:r>
              <a:rPr lang="zh-CN" altLang="zh-CN" dirty="0"/>
              <a:t>时，</a:t>
            </a:r>
            <a:r>
              <a:rPr lang="zh-CN" altLang="zh-CN" dirty="0">
                <a:solidFill>
                  <a:srgbClr val="FF0000"/>
                </a:solidFill>
              </a:rPr>
              <a:t>数据重用和并行性之间的平衡是非常重要的</a:t>
            </a:r>
            <a:r>
              <a:rPr lang="zh-CN" altLang="en-US" dirty="0">
                <a:solidFill>
                  <a:srgbClr val="FF0000"/>
                </a:solidFill>
              </a:rPr>
              <a:t>。</a:t>
            </a:r>
          </a:p>
        </p:txBody>
      </p:sp>
      <p:pic>
        <p:nvPicPr>
          <p:cNvPr id="5" name="图片 4">
            <a:extLst>
              <a:ext uri="{FF2B5EF4-FFF2-40B4-BE49-F238E27FC236}">
                <a16:creationId xmlns:a16="http://schemas.microsoft.com/office/drawing/2014/main" id="{F14C59F6-B788-8174-BB23-6652BDFF15EA}"/>
              </a:ext>
            </a:extLst>
          </p:cNvPr>
          <p:cNvPicPr>
            <a:picLocks noChangeAspect="1"/>
          </p:cNvPicPr>
          <p:nvPr/>
        </p:nvPicPr>
        <p:blipFill rotWithShape="1">
          <a:blip r:embed="rId2"/>
          <a:srcRect b="8750"/>
          <a:stretch/>
        </p:blipFill>
        <p:spPr>
          <a:xfrm>
            <a:off x="671512" y="804862"/>
            <a:ext cx="7362825" cy="695326"/>
          </a:xfrm>
          <a:prstGeom prst="rect">
            <a:avLst/>
          </a:prstGeom>
        </p:spPr>
      </p:pic>
    </p:spTree>
    <p:extLst>
      <p:ext uri="{BB962C8B-B14F-4D97-AF65-F5344CB8AC3E}">
        <p14:creationId xmlns:p14="http://schemas.microsoft.com/office/powerpoint/2010/main" val="1409216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D9822D9-3078-99D3-B003-0A3A131EC32F}"/>
              </a:ext>
            </a:extLst>
          </p:cNvPr>
          <p:cNvSpPr txBox="1"/>
          <p:nvPr/>
        </p:nvSpPr>
        <p:spPr>
          <a:xfrm>
            <a:off x="3047405" y="429697"/>
            <a:ext cx="6097190" cy="369332"/>
          </a:xfrm>
          <a:prstGeom prst="rect">
            <a:avLst/>
          </a:prstGeom>
          <a:noFill/>
        </p:spPr>
        <p:txBody>
          <a:bodyPr wrap="square" rtlCol="0">
            <a:spAutoFit/>
          </a:bodyPr>
          <a:lstStyle>
            <a:defPPr>
              <a:defRPr lang="zh-CN"/>
            </a:defPPr>
            <a:lvl1pPr>
              <a:defRPr>
                <a:latin typeface="Times New Roman" panose="02020603050405020304" pitchFamily="18" charset="0"/>
                <a:ea typeface="宋体" panose="02010600030101010101" pitchFamily="2" charset="-122"/>
                <a:cs typeface="Times New Roman" panose="02020603050405020304" pitchFamily="18" charset="0"/>
              </a:defRPr>
            </a:lvl1pPr>
          </a:lstStyle>
          <a:p>
            <a:pPr algn="ctr"/>
            <a:r>
              <a:rPr lang="zh-CN" altLang="zh-CN" dirty="0"/>
              <a:t>如何使用</a:t>
            </a:r>
            <a:r>
              <a:rPr lang="en-US" altLang="zh-CN" dirty="0"/>
              <a:t>GE-SPMM</a:t>
            </a:r>
            <a:r>
              <a:rPr lang="zh-CN" altLang="zh-CN" dirty="0"/>
              <a:t>来增强现有</a:t>
            </a:r>
            <a:r>
              <a:rPr lang="en-US" altLang="zh-CN" dirty="0"/>
              <a:t>GNN</a:t>
            </a:r>
            <a:r>
              <a:rPr lang="zh-CN" altLang="zh-CN" dirty="0"/>
              <a:t>框架的性能。</a:t>
            </a:r>
          </a:p>
        </p:txBody>
      </p:sp>
      <p:pic>
        <p:nvPicPr>
          <p:cNvPr id="4" name="图片 3">
            <a:extLst>
              <a:ext uri="{FF2B5EF4-FFF2-40B4-BE49-F238E27FC236}">
                <a16:creationId xmlns:a16="http://schemas.microsoft.com/office/drawing/2014/main" id="{F9CB4B1C-9466-26DA-6C1C-EEE9A8A76D3B}"/>
              </a:ext>
            </a:extLst>
          </p:cNvPr>
          <p:cNvPicPr>
            <a:picLocks noChangeAspect="1"/>
          </p:cNvPicPr>
          <p:nvPr/>
        </p:nvPicPr>
        <p:blipFill>
          <a:blip r:embed="rId2"/>
          <a:stretch>
            <a:fillRect/>
          </a:stretch>
        </p:blipFill>
        <p:spPr>
          <a:xfrm>
            <a:off x="363220" y="1351438"/>
            <a:ext cx="5523230" cy="4028819"/>
          </a:xfrm>
          <a:prstGeom prst="rect">
            <a:avLst/>
          </a:prstGeom>
        </p:spPr>
      </p:pic>
      <p:sp>
        <p:nvSpPr>
          <p:cNvPr id="6" name="文本框 5">
            <a:extLst>
              <a:ext uri="{FF2B5EF4-FFF2-40B4-BE49-F238E27FC236}">
                <a16:creationId xmlns:a16="http://schemas.microsoft.com/office/drawing/2014/main" id="{F06F86CD-76E1-21BD-92AD-EDECE51C76B9}"/>
              </a:ext>
            </a:extLst>
          </p:cNvPr>
          <p:cNvSpPr txBox="1"/>
          <p:nvPr/>
        </p:nvSpPr>
        <p:spPr>
          <a:xfrm>
            <a:off x="6613326" y="2501384"/>
            <a:ext cx="5338168" cy="2862322"/>
          </a:xfrm>
          <a:prstGeom prst="rect">
            <a:avLst/>
          </a:prstGeom>
          <a:noFill/>
        </p:spPr>
        <p:txBody>
          <a:bodyPr wrap="square">
            <a:spAutoFit/>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动态的使用优化策略。</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为了满足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GNN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模型中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SPMM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类操作的需要，修改了基本的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GE-SPMM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以允许用户定义操作。 要定义类似</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SPMM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的操作，用户需要提供一个</a:t>
            </a:r>
            <a:r>
              <a:rPr lang="zh-CN" alt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初始化函数</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和一个</a:t>
            </a:r>
            <a:r>
              <a:rPr lang="en-US" alt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reduce</a:t>
            </a:r>
            <a:r>
              <a:rPr lang="zh-CN" alt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函数</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，这两个函数都将在编译时内联。</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GE-</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SpMM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嵌入到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DGL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框架中。</a:t>
            </a:r>
          </a:p>
          <a:p>
            <a:pPr marL="342900" lvl="0" indent="-342900" algn="just">
              <a:buFont typeface="+mj-lt"/>
              <a:buAutoNum type="arabicPeriod"/>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66D4D394-E965-1A52-7AF9-5A8119253A6A}"/>
              </a:ext>
            </a:extLst>
          </p:cNvPr>
          <p:cNvSpPr/>
          <p:nvPr/>
        </p:nvSpPr>
        <p:spPr>
          <a:xfrm>
            <a:off x="3902868" y="2374978"/>
            <a:ext cx="1297782" cy="2610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20563E34-1F04-9A5A-98E2-06891527FCD8}"/>
              </a:ext>
            </a:extLst>
          </p:cNvPr>
          <p:cNvCxnSpPr>
            <a:cxnSpLocks/>
          </p:cNvCxnSpPr>
          <p:nvPr/>
        </p:nvCxnSpPr>
        <p:spPr>
          <a:xfrm flipH="1" flipV="1">
            <a:off x="5200650" y="2636043"/>
            <a:ext cx="1521619" cy="6786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5F7E43B-C656-09F2-0B21-51A2DB28B8A5}"/>
              </a:ext>
            </a:extLst>
          </p:cNvPr>
          <p:cNvCxnSpPr>
            <a:cxnSpLocks/>
          </p:cNvCxnSpPr>
          <p:nvPr/>
        </p:nvCxnSpPr>
        <p:spPr>
          <a:xfrm flipH="1" flipV="1">
            <a:off x="864394" y="2374978"/>
            <a:ext cx="5782865" cy="25256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BC07456-B2F0-A41C-8C0C-D86D1075005D}"/>
              </a:ext>
            </a:extLst>
          </p:cNvPr>
          <p:cNvCxnSpPr>
            <a:cxnSpLocks/>
          </p:cNvCxnSpPr>
          <p:nvPr/>
        </p:nvCxnSpPr>
        <p:spPr>
          <a:xfrm flipH="1">
            <a:off x="3278981" y="2699167"/>
            <a:ext cx="3405784" cy="13007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73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22EC8CD-4914-D4C3-66DD-E5791FBD8484}"/>
              </a:ext>
            </a:extLst>
          </p:cNvPr>
          <p:cNvSpPr txBox="1"/>
          <p:nvPr/>
        </p:nvSpPr>
        <p:spPr>
          <a:xfrm>
            <a:off x="-1" y="0"/>
            <a:ext cx="6479381" cy="646331"/>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cs typeface="Times New Roman" panose="02020603050405020304" pitchFamily="18" charset="0"/>
              </a:rPr>
              <a:t>实验</a:t>
            </a:r>
            <a:r>
              <a:rPr lang="en-US" altLang="zh-CN" dirty="0">
                <a:latin typeface="宋体" panose="02010600030101010101" pitchFamily="2" charset="-122"/>
                <a:ea typeface="宋体" panose="02010600030101010101" pitchFamily="2" charset="-122"/>
                <a:cs typeface="Times New Roman" panose="02020603050405020304" pitchFamily="18" charset="0"/>
              </a:rPr>
              <a:t>1</a:t>
            </a:r>
          </a:p>
          <a:p>
            <a:pPr algn="l"/>
            <a:r>
              <a:rPr lang="zh-CN" altLang="zh-CN" sz="1800" dirty="0">
                <a:effectLst/>
                <a:latin typeface="宋体" panose="02010600030101010101" pitchFamily="2" charset="-122"/>
                <a:ea typeface="宋体" panose="02010600030101010101" pitchFamily="2" charset="-122"/>
                <a:cs typeface="Times New Roman" panose="02020603050405020304" pitchFamily="18" charset="0"/>
              </a:rPr>
              <a:t>测评合并行缓存带来的带宽效益</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3878383E-14D8-004D-58CF-E545B68168F1}"/>
              </a:ext>
            </a:extLst>
          </p:cNvPr>
          <p:cNvPicPr>
            <a:picLocks noChangeAspect="1"/>
          </p:cNvPicPr>
          <p:nvPr/>
        </p:nvPicPr>
        <p:blipFill>
          <a:blip r:embed="rId2"/>
          <a:stretch>
            <a:fillRect/>
          </a:stretch>
        </p:blipFill>
        <p:spPr>
          <a:xfrm>
            <a:off x="4291171" y="0"/>
            <a:ext cx="4681220" cy="2021205"/>
          </a:xfrm>
          <a:prstGeom prst="rect">
            <a:avLst/>
          </a:prstGeom>
        </p:spPr>
      </p:pic>
      <p:pic>
        <p:nvPicPr>
          <p:cNvPr id="4" name="图片 3">
            <a:extLst>
              <a:ext uri="{FF2B5EF4-FFF2-40B4-BE49-F238E27FC236}">
                <a16:creationId xmlns:a16="http://schemas.microsoft.com/office/drawing/2014/main" id="{F9BD3A3A-A48E-26C7-F297-C29B96BF2349}"/>
              </a:ext>
            </a:extLst>
          </p:cNvPr>
          <p:cNvPicPr>
            <a:picLocks noChangeAspect="1"/>
          </p:cNvPicPr>
          <p:nvPr/>
        </p:nvPicPr>
        <p:blipFill>
          <a:blip r:embed="rId3"/>
          <a:stretch>
            <a:fillRect/>
          </a:stretch>
        </p:blipFill>
        <p:spPr>
          <a:xfrm>
            <a:off x="2324735" y="1934504"/>
            <a:ext cx="7542530" cy="4923496"/>
          </a:xfrm>
          <a:prstGeom prst="rect">
            <a:avLst/>
          </a:prstGeom>
        </p:spPr>
      </p:pic>
    </p:spTree>
    <p:extLst>
      <p:ext uri="{BB962C8B-B14F-4D97-AF65-F5344CB8AC3E}">
        <p14:creationId xmlns:p14="http://schemas.microsoft.com/office/powerpoint/2010/main" val="419290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18BC67-434B-8A42-BEAF-CC707051CA9F}"/>
              </a:ext>
            </a:extLst>
          </p:cNvPr>
          <p:cNvSpPr txBox="1"/>
          <p:nvPr/>
        </p:nvSpPr>
        <p:spPr>
          <a:xfrm>
            <a:off x="-1" y="0"/>
            <a:ext cx="6479381" cy="646331"/>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cs typeface="Times New Roman" panose="02020603050405020304" pitchFamily="18" charset="0"/>
              </a:rPr>
              <a:t>实验</a:t>
            </a:r>
            <a:r>
              <a:rPr lang="en-US" altLang="zh-CN" dirty="0">
                <a:latin typeface="宋体" panose="02010600030101010101" pitchFamily="2" charset="-122"/>
                <a:ea typeface="宋体" panose="02010600030101010101" pitchFamily="2" charset="-122"/>
                <a:cs typeface="Times New Roman" panose="02020603050405020304" pitchFamily="18" charset="0"/>
              </a:rPr>
              <a:t>2</a:t>
            </a:r>
          </a:p>
          <a:p>
            <a:pPr algn="l"/>
            <a:r>
              <a:rPr lang="zh-CN" altLang="zh-CN" sz="1800" dirty="0">
                <a:effectLst/>
                <a:latin typeface="宋体" panose="02010600030101010101" pitchFamily="2" charset="-122"/>
                <a:ea typeface="宋体" panose="02010600030101010101" pitchFamily="2" charset="-122"/>
                <a:cs typeface="Times New Roman" panose="02020603050405020304" pitchFamily="18" charset="0"/>
              </a:rPr>
              <a:t>测评</a:t>
            </a:r>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粗粒度</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warp</a:t>
            </a:r>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合并</a:t>
            </a:r>
            <a:r>
              <a:rPr lang="zh-CN" altLang="zh-CN" sz="1800" dirty="0">
                <a:effectLst/>
                <a:latin typeface="宋体" panose="02010600030101010101" pitchFamily="2" charset="-122"/>
                <a:ea typeface="宋体" panose="02010600030101010101" pitchFamily="2" charset="-122"/>
                <a:cs typeface="Times New Roman" panose="02020603050405020304" pitchFamily="18" charset="0"/>
              </a:rPr>
              <a:t>的带宽效益</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FDED6B59-0E0F-C470-9F89-27C462589AA1}"/>
              </a:ext>
            </a:extLst>
          </p:cNvPr>
          <p:cNvPicPr>
            <a:picLocks noChangeAspect="1"/>
          </p:cNvPicPr>
          <p:nvPr/>
        </p:nvPicPr>
        <p:blipFill>
          <a:blip r:embed="rId2"/>
          <a:stretch>
            <a:fillRect/>
          </a:stretch>
        </p:blipFill>
        <p:spPr>
          <a:xfrm>
            <a:off x="3694430" y="41493"/>
            <a:ext cx="5044888" cy="1301532"/>
          </a:xfrm>
          <a:prstGeom prst="rect">
            <a:avLst/>
          </a:prstGeom>
        </p:spPr>
      </p:pic>
      <p:pic>
        <p:nvPicPr>
          <p:cNvPr id="4" name="图片 3">
            <a:extLst>
              <a:ext uri="{FF2B5EF4-FFF2-40B4-BE49-F238E27FC236}">
                <a16:creationId xmlns:a16="http://schemas.microsoft.com/office/drawing/2014/main" id="{D5718FBC-D258-A079-E420-36339592C124}"/>
              </a:ext>
            </a:extLst>
          </p:cNvPr>
          <p:cNvPicPr>
            <a:picLocks noChangeAspect="1"/>
          </p:cNvPicPr>
          <p:nvPr/>
        </p:nvPicPr>
        <p:blipFill>
          <a:blip r:embed="rId3"/>
          <a:stretch>
            <a:fillRect/>
          </a:stretch>
        </p:blipFill>
        <p:spPr>
          <a:xfrm>
            <a:off x="1587182" y="1343025"/>
            <a:ext cx="8106887" cy="5402314"/>
          </a:xfrm>
          <a:prstGeom prst="rect">
            <a:avLst/>
          </a:prstGeom>
        </p:spPr>
      </p:pic>
    </p:spTree>
    <p:extLst>
      <p:ext uri="{BB962C8B-B14F-4D97-AF65-F5344CB8AC3E}">
        <p14:creationId xmlns:p14="http://schemas.microsoft.com/office/powerpoint/2010/main" val="230267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D3BD8C-69AE-3C2A-372B-07EC4D31BDA8}"/>
              </a:ext>
            </a:extLst>
          </p:cNvPr>
          <p:cNvSpPr txBox="1"/>
          <p:nvPr/>
        </p:nvSpPr>
        <p:spPr>
          <a:xfrm>
            <a:off x="-1" y="0"/>
            <a:ext cx="6479381" cy="369332"/>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cs typeface="Times New Roman" panose="02020603050405020304" pitchFamily="18" charset="0"/>
              </a:rPr>
              <a:t>实验性能测试</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D9AB96B7-716F-2C15-A905-002CEC847C68}"/>
              </a:ext>
            </a:extLst>
          </p:cNvPr>
          <p:cNvPicPr>
            <a:picLocks noChangeAspect="1"/>
          </p:cNvPicPr>
          <p:nvPr/>
        </p:nvPicPr>
        <p:blipFill>
          <a:blip r:embed="rId2"/>
          <a:stretch>
            <a:fillRect/>
          </a:stretch>
        </p:blipFill>
        <p:spPr>
          <a:xfrm>
            <a:off x="1694337" y="369332"/>
            <a:ext cx="7613969" cy="5956606"/>
          </a:xfrm>
          <a:prstGeom prst="rect">
            <a:avLst/>
          </a:prstGeom>
        </p:spPr>
      </p:pic>
    </p:spTree>
    <p:extLst>
      <p:ext uri="{BB962C8B-B14F-4D97-AF65-F5344CB8AC3E}">
        <p14:creationId xmlns:p14="http://schemas.microsoft.com/office/powerpoint/2010/main" val="421197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D3BD8C-69AE-3C2A-372B-07EC4D31BDA8}"/>
              </a:ext>
            </a:extLst>
          </p:cNvPr>
          <p:cNvSpPr txBox="1"/>
          <p:nvPr/>
        </p:nvSpPr>
        <p:spPr>
          <a:xfrm>
            <a:off x="-1" y="0"/>
            <a:ext cx="6479381" cy="646331"/>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cs typeface="Times New Roman" panose="02020603050405020304" pitchFamily="18" charset="0"/>
              </a:rPr>
              <a:t>实验</a:t>
            </a:r>
            <a:r>
              <a:rPr lang="en-US" altLang="zh-CN" dirty="0">
                <a:latin typeface="宋体" panose="02010600030101010101" pitchFamily="2" charset="-122"/>
                <a:ea typeface="宋体" panose="02010600030101010101" pitchFamily="2" charset="-122"/>
                <a:cs typeface="Times New Roman" panose="02020603050405020304" pitchFamily="18" charset="0"/>
              </a:rPr>
              <a:t>3</a:t>
            </a:r>
          </a:p>
          <a:p>
            <a:pPr algn="l"/>
            <a:r>
              <a:rPr lang="zh-CN" altLang="en-US" dirty="0">
                <a:latin typeface="宋体" panose="02010600030101010101" pitchFamily="2" charset="-122"/>
                <a:ea typeface="宋体" panose="02010600030101010101" pitchFamily="2" charset="-122"/>
                <a:cs typeface="Times New Roman" panose="02020603050405020304" pitchFamily="18" charset="0"/>
              </a:rPr>
              <a:t>性能测试</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DFA81CC-815F-5234-0B7B-5DCDF53B6BEE}"/>
              </a:ext>
            </a:extLst>
          </p:cNvPr>
          <p:cNvPicPr>
            <a:picLocks noChangeAspect="1"/>
          </p:cNvPicPr>
          <p:nvPr/>
        </p:nvPicPr>
        <p:blipFill>
          <a:blip r:embed="rId2"/>
          <a:stretch>
            <a:fillRect/>
          </a:stretch>
        </p:blipFill>
        <p:spPr>
          <a:xfrm>
            <a:off x="721677" y="646331"/>
            <a:ext cx="10965498" cy="6078154"/>
          </a:xfrm>
          <a:prstGeom prst="rect">
            <a:avLst/>
          </a:prstGeom>
        </p:spPr>
      </p:pic>
    </p:spTree>
    <p:extLst>
      <p:ext uri="{BB962C8B-B14F-4D97-AF65-F5344CB8AC3E}">
        <p14:creationId xmlns:p14="http://schemas.microsoft.com/office/powerpoint/2010/main" val="156663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0398E3-451B-CC58-4442-4938727EA765}"/>
              </a:ext>
            </a:extLst>
          </p:cNvPr>
          <p:cNvSpPr txBox="1"/>
          <p:nvPr/>
        </p:nvSpPr>
        <p:spPr>
          <a:xfrm>
            <a:off x="-1" y="0"/>
            <a:ext cx="6479381" cy="646331"/>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cs typeface="Times New Roman" panose="02020603050405020304" pitchFamily="18" charset="0"/>
              </a:rPr>
              <a:t>实验</a:t>
            </a:r>
            <a:r>
              <a:rPr lang="en-US" altLang="zh-CN" dirty="0">
                <a:latin typeface="宋体" panose="02010600030101010101" pitchFamily="2" charset="-122"/>
                <a:ea typeface="宋体" panose="02010600030101010101" pitchFamily="2" charset="-122"/>
                <a:cs typeface="Times New Roman" panose="02020603050405020304" pitchFamily="18" charset="0"/>
              </a:rPr>
              <a:t>4</a:t>
            </a:r>
          </a:p>
          <a:p>
            <a:pPr algn="l"/>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与图引擎对比</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5E764EB7-5883-CA4D-B98F-64222744E48C}"/>
              </a:ext>
            </a:extLst>
          </p:cNvPr>
          <p:cNvPicPr>
            <a:picLocks noChangeAspect="1"/>
          </p:cNvPicPr>
          <p:nvPr/>
        </p:nvPicPr>
        <p:blipFill>
          <a:blip r:embed="rId2"/>
          <a:stretch>
            <a:fillRect/>
          </a:stretch>
        </p:blipFill>
        <p:spPr>
          <a:xfrm>
            <a:off x="1537176" y="591026"/>
            <a:ext cx="9101165" cy="5381149"/>
          </a:xfrm>
          <a:prstGeom prst="rect">
            <a:avLst/>
          </a:prstGeom>
        </p:spPr>
      </p:pic>
    </p:spTree>
    <p:extLst>
      <p:ext uri="{BB962C8B-B14F-4D97-AF65-F5344CB8AC3E}">
        <p14:creationId xmlns:p14="http://schemas.microsoft.com/office/powerpoint/2010/main" val="3811216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0398E3-451B-CC58-4442-4938727EA765}"/>
              </a:ext>
            </a:extLst>
          </p:cNvPr>
          <p:cNvSpPr txBox="1"/>
          <p:nvPr/>
        </p:nvSpPr>
        <p:spPr>
          <a:xfrm>
            <a:off x="-1" y="0"/>
            <a:ext cx="6479381" cy="646331"/>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cs typeface="Times New Roman" panose="02020603050405020304" pitchFamily="18" charset="0"/>
              </a:rPr>
              <a:t>实验</a:t>
            </a:r>
            <a:r>
              <a:rPr lang="en-US" altLang="zh-CN" dirty="0">
                <a:latin typeface="宋体" panose="02010600030101010101" pitchFamily="2" charset="-122"/>
                <a:ea typeface="宋体" panose="02010600030101010101" pitchFamily="2" charset="-122"/>
                <a:cs typeface="Times New Roman" panose="02020603050405020304" pitchFamily="18" charset="0"/>
              </a:rPr>
              <a:t>4</a:t>
            </a:r>
          </a:p>
          <a:p>
            <a:pPr algn="l"/>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与框架对比</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3438AD9A-D0AC-EBC0-D743-6096C984DD00}"/>
              </a:ext>
            </a:extLst>
          </p:cNvPr>
          <p:cNvPicPr>
            <a:picLocks noChangeAspect="1"/>
          </p:cNvPicPr>
          <p:nvPr/>
        </p:nvPicPr>
        <p:blipFill>
          <a:blip r:embed="rId2"/>
          <a:stretch>
            <a:fillRect/>
          </a:stretch>
        </p:blipFill>
        <p:spPr>
          <a:xfrm>
            <a:off x="1515745" y="287446"/>
            <a:ext cx="8876846" cy="5620435"/>
          </a:xfrm>
          <a:prstGeom prst="rect">
            <a:avLst/>
          </a:prstGeom>
        </p:spPr>
      </p:pic>
    </p:spTree>
    <p:extLst>
      <p:ext uri="{BB962C8B-B14F-4D97-AF65-F5344CB8AC3E}">
        <p14:creationId xmlns:p14="http://schemas.microsoft.com/office/powerpoint/2010/main" val="2391501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719690-BCEC-CE03-B02C-FF90E7C80468}"/>
              </a:ext>
            </a:extLst>
          </p:cNvPr>
          <p:cNvPicPr>
            <a:picLocks noChangeAspect="1"/>
          </p:cNvPicPr>
          <p:nvPr/>
        </p:nvPicPr>
        <p:blipFill>
          <a:blip r:embed="rId2"/>
          <a:stretch>
            <a:fillRect/>
          </a:stretch>
        </p:blipFill>
        <p:spPr>
          <a:xfrm>
            <a:off x="1494313" y="724935"/>
            <a:ext cx="8835549" cy="5408130"/>
          </a:xfrm>
          <a:prstGeom prst="rect">
            <a:avLst/>
          </a:prstGeom>
        </p:spPr>
      </p:pic>
      <p:sp>
        <p:nvSpPr>
          <p:cNvPr id="3" name="文本框 2">
            <a:extLst>
              <a:ext uri="{FF2B5EF4-FFF2-40B4-BE49-F238E27FC236}">
                <a16:creationId xmlns:a16="http://schemas.microsoft.com/office/drawing/2014/main" id="{A2B91D6D-E47D-7CF3-AA75-1DFE8432E7E8}"/>
              </a:ext>
            </a:extLst>
          </p:cNvPr>
          <p:cNvSpPr txBox="1"/>
          <p:nvPr/>
        </p:nvSpPr>
        <p:spPr>
          <a:xfrm>
            <a:off x="-1" y="0"/>
            <a:ext cx="6479381" cy="646331"/>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cs typeface="Times New Roman" panose="02020603050405020304" pitchFamily="18" charset="0"/>
              </a:rPr>
              <a:t>实验</a:t>
            </a:r>
            <a:r>
              <a:rPr lang="en-US" altLang="zh-CN" dirty="0">
                <a:latin typeface="宋体" panose="02010600030101010101" pitchFamily="2" charset="-122"/>
                <a:ea typeface="宋体" panose="02010600030101010101" pitchFamily="2" charset="-122"/>
                <a:cs typeface="Times New Roman" panose="02020603050405020304" pitchFamily="18" charset="0"/>
              </a:rPr>
              <a:t>4</a:t>
            </a:r>
          </a:p>
          <a:p>
            <a:pPr algn="l"/>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与框架对比</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17773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F48EBDC-1357-B032-5FA7-A364CC5041EC}"/>
              </a:ext>
            </a:extLst>
          </p:cNvPr>
          <p:cNvPicPr>
            <a:picLocks noChangeAspect="1"/>
          </p:cNvPicPr>
          <p:nvPr/>
        </p:nvPicPr>
        <p:blipFill>
          <a:blip r:embed="rId2"/>
          <a:stretch>
            <a:fillRect/>
          </a:stretch>
        </p:blipFill>
        <p:spPr>
          <a:xfrm>
            <a:off x="0" y="251663"/>
            <a:ext cx="12192000" cy="5583149"/>
          </a:xfrm>
          <a:prstGeom prst="rect">
            <a:avLst/>
          </a:prstGeom>
        </p:spPr>
      </p:pic>
    </p:spTree>
    <p:extLst>
      <p:ext uri="{BB962C8B-B14F-4D97-AF65-F5344CB8AC3E}">
        <p14:creationId xmlns:p14="http://schemas.microsoft.com/office/powerpoint/2010/main" val="3468832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45C60F88-81AB-1716-1EEF-974497D96ECF}"/>
              </a:ext>
            </a:extLst>
          </p:cNvPr>
          <p:cNvGraphicFramePr>
            <a:graphicFrameLocks noGrp="1"/>
          </p:cNvGraphicFramePr>
          <p:nvPr>
            <p:extLst>
              <p:ext uri="{D42A27DB-BD31-4B8C-83A1-F6EECF244321}">
                <p14:modId xmlns:p14="http://schemas.microsoft.com/office/powerpoint/2010/main" val="2425513866"/>
              </p:ext>
            </p:extLst>
          </p:nvPr>
        </p:nvGraphicFramePr>
        <p:xfrm>
          <a:off x="0" y="850107"/>
          <a:ext cx="12192001" cy="4593430"/>
        </p:xfrm>
        <a:graphic>
          <a:graphicData uri="http://schemas.openxmlformats.org/drawingml/2006/table">
            <a:tbl>
              <a:tblPr firstRow="1" bandRow="1">
                <a:tableStyleId>{5C22544A-7EE6-4342-B048-85BDC9FD1C3A}</a:tableStyleId>
              </a:tblPr>
              <a:tblGrid>
                <a:gridCol w="2625668">
                  <a:extLst>
                    <a:ext uri="{9D8B030D-6E8A-4147-A177-3AD203B41FA5}">
                      <a16:colId xmlns:a16="http://schemas.microsoft.com/office/drawing/2014/main" val="3152540748"/>
                    </a:ext>
                  </a:extLst>
                </a:gridCol>
                <a:gridCol w="2025100">
                  <a:extLst>
                    <a:ext uri="{9D8B030D-6E8A-4147-A177-3AD203B41FA5}">
                      <a16:colId xmlns:a16="http://schemas.microsoft.com/office/drawing/2014/main" val="3730859472"/>
                    </a:ext>
                  </a:extLst>
                </a:gridCol>
                <a:gridCol w="2284437">
                  <a:extLst>
                    <a:ext uri="{9D8B030D-6E8A-4147-A177-3AD203B41FA5}">
                      <a16:colId xmlns:a16="http://schemas.microsoft.com/office/drawing/2014/main" val="839080389"/>
                    </a:ext>
                  </a:extLst>
                </a:gridCol>
                <a:gridCol w="2600644">
                  <a:extLst>
                    <a:ext uri="{9D8B030D-6E8A-4147-A177-3AD203B41FA5}">
                      <a16:colId xmlns:a16="http://schemas.microsoft.com/office/drawing/2014/main" val="2391416258"/>
                    </a:ext>
                  </a:extLst>
                </a:gridCol>
                <a:gridCol w="2656152">
                  <a:extLst>
                    <a:ext uri="{9D8B030D-6E8A-4147-A177-3AD203B41FA5}">
                      <a16:colId xmlns:a16="http://schemas.microsoft.com/office/drawing/2014/main" val="215857432"/>
                    </a:ext>
                  </a:extLst>
                </a:gridCol>
              </a:tblGrid>
              <a:tr h="918686">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Library</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Type</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Precision</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Sparsity</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Tensor Core</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4017353"/>
                  </a:ext>
                </a:extLst>
              </a:tr>
              <a:tr h="918686">
                <a:tc>
                  <a:txBody>
                    <a:bodyPr/>
                    <a:lstStyle/>
                    <a:p>
                      <a:pPr algn="l"/>
                      <a:r>
                        <a:rPr lang="en-US" altLang="zh-CN" sz="2400" dirty="0">
                          <a:solidFill>
                            <a:schemeClr val="tx1"/>
                          </a:solidFill>
                          <a:effectLst/>
                          <a:latin typeface="Times New Roman" panose="02020603050405020304" pitchFamily="18" charset="0"/>
                          <a:cs typeface="Times New Roman" panose="02020603050405020304" pitchFamily="18" charset="0"/>
                        </a:rPr>
                        <a:t>Ge-</a:t>
                      </a:r>
                      <a:r>
                        <a:rPr lang="en-US" altLang="zh-CN" sz="2400" dirty="0" err="1">
                          <a:solidFill>
                            <a:schemeClr val="tx1"/>
                          </a:solidFill>
                          <a:effectLst/>
                          <a:latin typeface="Times New Roman" panose="02020603050405020304" pitchFamily="18" charset="0"/>
                          <a:cs typeface="Times New Roman" panose="02020603050405020304" pitchFamily="18" charset="0"/>
                        </a:rPr>
                        <a:t>SpMM</a:t>
                      </a:r>
                      <a:endParaRPr lang="en-US" altLang="zh-CN" sz="2400" dirty="0">
                        <a:solidFill>
                          <a:schemeClr val="tx1"/>
                        </a:solidFill>
                        <a:effectLst/>
                        <a:latin typeface="Times New Roman" panose="02020603050405020304" pitchFamily="18" charset="0"/>
                        <a:cs typeface="Times New Roman" panose="02020603050405020304" pitchFamily="18" charset="0"/>
                      </a:endParaRPr>
                    </a:p>
                    <a:p>
                      <a:pPr algn="l"/>
                      <a:r>
                        <a:rPr lang="en-US" altLang="zh-CN" sz="2400" dirty="0">
                          <a:solidFill>
                            <a:schemeClr val="tx1"/>
                          </a:solidFill>
                          <a:effectLst/>
                          <a:latin typeface="Times New Roman" panose="02020603050405020304" pitchFamily="18" charset="0"/>
                          <a:cs typeface="Times New Roman" panose="02020603050405020304" pitchFamily="18" charset="0"/>
                        </a:rPr>
                        <a:t>(SC2020)</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err="1">
                          <a:solidFill>
                            <a:schemeClr val="tx1"/>
                          </a:solidFill>
                          <a:latin typeface="Times New Roman" panose="02020603050405020304" pitchFamily="18" charset="0"/>
                          <a:cs typeface="Times New Roman" panose="02020603050405020304" pitchFamily="18" charset="0"/>
                        </a:rPr>
                        <a:t>SpMM</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fp32</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Fine-grained</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NO</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14828216"/>
                  </a:ext>
                </a:extLst>
              </a:tr>
              <a:tr h="918686">
                <a:tc>
                  <a:txBody>
                    <a:bodyPr/>
                    <a:lstStyle/>
                    <a:p>
                      <a:pPr algn="l"/>
                      <a:r>
                        <a:rPr lang="en-US" altLang="zh-CN" sz="2400" dirty="0">
                          <a:solidFill>
                            <a:srgbClr val="FF0000"/>
                          </a:solidFill>
                          <a:latin typeface="Times New Roman" panose="02020603050405020304" pitchFamily="18" charset="0"/>
                          <a:cs typeface="Times New Roman" panose="02020603050405020304" pitchFamily="18" charset="0"/>
                        </a:rPr>
                        <a:t>Magicube</a:t>
                      </a:r>
                    </a:p>
                    <a:p>
                      <a:pPr algn="l"/>
                      <a:r>
                        <a:rPr lang="en-US" altLang="zh-CN" sz="2400" dirty="0">
                          <a:solidFill>
                            <a:schemeClr val="tx1"/>
                          </a:solidFill>
                          <a:latin typeface="Times New Roman" panose="02020603050405020304" pitchFamily="18" charset="0"/>
                          <a:cs typeface="Times New Roman" panose="02020603050405020304" pitchFamily="18" charset="0"/>
                        </a:rPr>
                        <a:t>(SC2022)</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err="1">
                          <a:solidFill>
                            <a:schemeClr val="tx1"/>
                          </a:solidFill>
                          <a:latin typeface="Times New Roman" panose="02020603050405020304" pitchFamily="18" charset="0"/>
                          <a:cs typeface="Times New Roman" panose="02020603050405020304" pitchFamily="18" charset="0"/>
                        </a:rPr>
                        <a:t>SpMM</a:t>
                      </a:r>
                      <a:r>
                        <a:rPr lang="en-US" altLang="zh-CN" sz="2400" dirty="0">
                          <a:solidFill>
                            <a:schemeClr val="tx1"/>
                          </a:solidFill>
                          <a:latin typeface="Times New Roman" panose="02020603050405020304" pitchFamily="18" charset="0"/>
                          <a:cs typeface="Times New Roman" panose="02020603050405020304" pitchFamily="18" charset="0"/>
                        </a:rPr>
                        <a:t>+</a:t>
                      </a:r>
                    </a:p>
                    <a:p>
                      <a:pPr algn="l"/>
                      <a:r>
                        <a:rPr lang="en-US" altLang="zh-CN" sz="2400" dirty="0">
                          <a:solidFill>
                            <a:schemeClr val="tx1"/>
                          </a:solidFill>
                          <a:latin typeface="Times New Roman" panose="02020603050405020304" pitchFamily="18" charset="0"/>
                          <a:cs typeface="Times New Roman" panose="02020603050405020304" pitchFamily="18" charset="0"/>
                        </a:rPr>
                        <a:t>SDDMM</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int4/int8/</a:t>
                      </a:r>
                    </a:p>
                    <a:p>
                      <a:pPr algn="l"/>
                      <a:r>
                        <a:rPr lang="en-US" altLang="zh-CN" sz="2400" dirty="0">
                          <a:solidFill>
                            <a:schemeClr val="tx1"/>
                          </a:solidFill>
                          <a:latin typeface="Times New Roman" panose="02020603050405020304" pitchFamily="18" charset="0"/>
                          <a:cs typeface="Times New Roman" panose="02020603050405020304" pitchFamily="18" charset="0"/>
                        </a:rPr>
                        <a:t>int12/int16</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1D-Block</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YES</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5745732"/>
                  </a:ext>
                </a:extLst>
              </a:tr>
              <a:tr h="918686">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Sputnik</a:t>
                      </a:r>
                    </a:p>
                    <a:p>
                      <a:pPr algn="l"/>
                      <a:r>
                        <a:rPr lang="en-US" altLang="zh-CN" sz="2400" dirty="0">
                          <a:solidFill>
                            <a:schemeClr val="tx1"/>
                          </a:solidFill>
                          <a:latin typeface="Times New Roman" panose="02020603050405020304" pitchFamily="18" charset="0"/>
                          <a:cs typeface="Times New Roman" panose="02020603050405020304" pitchFamily="18" charset="0"/>
                        </a:rPr>
                        <a:t>(SC2020)</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err="1">
                          <a:solidFill>
                            <a:schemeClr val="tx1"/>
                          </a:solidFill>
                          <a:latin typeface="Times New Roman" panose="02020603050405020304" pitchFamily="18" charset="0"/>
                          <a:cs typeface="Times New Roman" panose="02020603050405020304" pitchFamily="18" charset="0"/>
                        </a:rPr>
                        <a:t>SpMM</a:t>
                      </a:r>
                      <a:r>
                        <a:rPr lang="en-US" altLang="zh-CN" sz="2400" dirty="0">
                          <a:solidFill>
                            <a:schemeClr val="tx1"/>
                          </a:solidFill>
                          <a:latin typeface="Times New Roman" panose="02020603050405020304" pitchFamily="18" charset="0"/>
                          <a:cs typeface="Times New Roman" panose="02020603050405020304" pitchFamily="18" charset="0"/>
                        </a:rPr>
                        <a:t>+</a:t>
                      </a:r>
                    </a:p>
                    <a:p>
                      <a:pPr algn="l"/>
                      <a:r>
                        <a:rPr lang="en-US" altLang="zh-CN" sz="2400" dirty="0">
                          <a:solidFill>
                            <a:schemeClr val="tx1"/>
                          </a:solidFill>
                          <a:latin typeface="Times New Roman" panose="02020603050405020304" pitchFamily="18" charset="0"/>
                          <a:cs typeface="Times New Roman" panose="02020603050405020304" pitchFamily="18" charset="0"/>
                        </a:rPr>
                        <a:t>SDDMM</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fp16/fp32</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tx1"/>
                          </a:solidFill>
                          <a:latin typeface="Times New Roman" panose="02020603050405020304" pitchFamily="18" charset="0"/>
                          <a:cs typeface="Times New Roman" panose="02020603050405020304" pitchFamily="18" charset="0"/>
                        </a:rPr>
                        <a:t>Fine-grained</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NO</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7571879"/>
                  </a:ext>
                </a:extLst>
              </a:tr>
              <a:tr h="918686">
                <a:tc>
                  <a:txBody>
                    <a:bodyPr/>
                    <a:lstStyle/>
                    <a:p>
                      <a:pPr algn="l"/>
                      <a:r>
                        <a:rPr lang="en-US" altLang="zh-CN" sz="2400" dirty="0" err="1">
                          <a:solidFill>
                            <a:schemeClr val="tx1"/>
                          </a:solidFill>
                          <a:latin typeface="Times New Roman" panose="02020603050405020304" pitchFamily="18" charset="0"/>
                          <a:cs typeface="Times New Roman" panose="02020603050405020304" pitchFamily="18" charset="0"/>
                        </a:rPr>
                        <a:t>vectorSparse</a:t>
                      </a:r>
                      <a:endParaRPr lang="en-US" altLang="zh-CN" sz="2400" dirty="0">
                        <a:solidFill>
                          <a:schemeClr val="tx1"/>
                        </a:solidFill>
                        <a:latin typeface="Times New Roman" panose="02020603050405020304" pitchFamily="18" charset="0"/>
                        <a:cs typeface="Times New Roman" panose="02020603050405020304" pitchFamily="18" charset="0"/>
                      </a:endParaRPr>
                    </a:p>
                    <a:p>
                      <a:pPr algn="l"/>
                      <a:r>
                        <a:rPr lang="en-US" altLang="zh-CN" sz="2400" dirty="0">
                          <a:solidFill>
                            <a:schemeClr val="tx1"/>
                          </a:solidFill>
                          <a:latin typeface="Times New Roman" panose="02020603050405020304" pitchFamily="18" charset="0"/>
                          <a:cs typeface="Times New Roman" panose="02020603050405020304" pitchFamily="18" charset="0"/>
                        </a:rPr>
                        <a:t>(SC2021)</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err="1">
                          <a:solidFill>
                            <a:schemeClr val="tx1"/>
                          </a:solidFill>
                          <a:latin typeface="Times New Roman" panose="02020603050405020304" pitchFamily="18" charset="0"/>
                          <a:cs typeface="Times New Roman" panose="02020603050405020304" pitchFamily="18" charset="0"/>
                        </a:rPr>
                        <a:t>SpMM</a:t>
                      </a:r>
                      <a:r>
                        <a:rPr lang="en-US" altLang="zh-CN" sz="2400" dirty="0">
                          <a:solidFill>
                            <a:schemeClr val="tx1"/>
                          </a:solidFill>
                          <a:latin typeface="Times New Roman" panose="02020603050405020304" pitchFamily="18" charset="0"/>
                          <a:cs typeface="Times New Roman" panose="02020603050405020304" pitchFamily="18" charset="0"/>
                        </a:rPr>
                        <a:t>+</a:t>
                      </a:r>
                    </a:p>
                    <a:p>
                      <a:pPr algn="l"/>
                      <a:r>
                        <a:rPr lang="en-US" altLang="zh-CN" sz="2400" dirty="0">
                          <a:solidFill>
                            <a:schemeClr val="tx1"/>
                          </a:solidFill>
                          <a:latin typeface="Times New Roman" panose="02020603050405020304" pitchFamily="18" charset="0"/>
                          <a:cs typeface="Times New Roman" panose="02020603050405020304" pitchFamily="18" charset="0"/>
                        </a:rPr>
                        <a:t>SDDMM</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fp16</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tx1"/>
                          </a:solidFill>
                          <a:latin typeface="Times New Roman" panose="02020603050405020304" pitchFamily="18" charset="0"/>
                          <a:cs typeface="Times New Roman" panose="02020603050405020304" pitchFamily="18" charset="0"/>
                        </a:rPr>
                        <a:t>1D-Block</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altLang="zh-CN" sz="2400" dirty="0">
                          <a:solidFill>
                            <a:schemeClr val="tx1"/>
                          </a:solidFill>
                          <a:latin typeface="Times New Roman" panose="02020603050405020304" pitchFamily="18" charset="0"/>
                          <a:cs typeface="Times New Roman" panose="02020603050405020304" pitchFamily="18" charset="0"/>
                        </a:rPr>
                        <a:t>YES</a:t>
                      </a:r>
                      <a:endParaRPr lang="zh-CN" altLang="en-US" sz="24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3051271"/>
                  </a:ext>
                </a:extLst>
              </a:tr>
            </a:tbl>
          </a:graphicData>
        </a:graphic>
      </p:graphicFrame>
    </p:spTree>
    <p:extLst>
      <p:ext uri="{BB962C8B-B14F-4D97-AF65-F5344CB8AC3E}">
        <p14:creationId xmlns:p14="http://schemas.microsoft.com/office/powerpoint/2010/main" val="142459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958A431-5875-B863-28A7-8E959E4C4A03}"/>
              </a:ext>
            </a:extLst>
          </p:cNvPr>
          <p:cNvSpPr txBox="1"/>
          <p:nvPr/>
        </p:nvSpPr>
        <p:spPr>
          <a:xfrm>
            <a:off x="1291233" y="3430251"/>
            <a:ext cx="7774186" cy="646331"/>
          </a:xfrm>
          <a:prstGeom prst="rect">
            <a:avLst/>
          </a:prstGeom>
          <a:noFill/>
        </p:spPr>
        <p:txBody>
          <a:bodyPr wrap="square">
            <a:spAutoFit/>
          </a:bodyPr>
          <a:lstStyle/>
          <a:p>
            <a:pPr lvl="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Magicube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在最新的密集和稀疏库中实现了对微基准和真实世界深度学习应用程序的显着加速。模型精度也得到了验证。</a:t>
            </a:r>
          </a:p>
        </p:txBody>
      </p:sp>
      <p:graphicFrame>
        <p:nvGraphicFramePr>
          <p:cNvPr id="4" name="表格 4">
            <a:extLst>
              <a:ext uri="{FF2B5EF4-FFF2-40B4-BE49-F238E27FC236}">
                <a16:creationId xmlns:a16="http://schemas.microsoft.com/office/drawing/2014/main" id="{74052888-BF24-CC9C-D6FE-D22BBC320817}"/>
              </a:ext>
            </a:extLst>
          </p:cNvPr>
          <p:cNvGraphicFramePr>
            <a:graphicFrameLocks noGrp="1"/>
          </p:cNvGraphicFramePr>
          <p:nvPr>
            <p:extLst>
              <p:ext uri="{D42A27DB-BD31-4B8C-83A1-F6EECF244321}">
                <p14:modId xmlns:p14="http://schemas.microsoft.com/office/powerpoint/2010/main" val="2682144479"/>
              </p:ext>
            </p:extLst>
          </p:nvPr>
        </p:nvGraphicFramePr>
        <p:xfrm>
          <a:off x="424657" y="441059"/>
          <a:ext cx="9655240" cy="2525026"/>
        </p:xfrm>
        <a:graphic>
          <a:graphicData uri="http://schemas.openxmlformats.org/drawingml/2006/table">
            <a:tbl>
              <a:tblPr firstRow="1" bandRow="1">
                <a:tableStyleId>{5C22544A-7EE6-4342-B048-85BDC9FD1C3A}</a:tableStyleId>
              </a:tblPr>
              <a:tblGrid>
                <a:gridCol w="354330">
                  <a:extLst>
                    <a:ext uri="{9D8B030D-6E8A-4147-A177-3AD203B41FA5}">
                      <a16:colId xmlns:a16="http://schemas.microsoft.com/office/drawing/2014/main" val="157815493"/>
                    </a:ext>
                  </a:extLst>
                </a:gridCol>
                <a:gridCol w="1556889">
                  <a:extLst>
                    <a:ext uri="{9D8B030D-6E8A-4147-A177-3AD203B41FA5}">
                      <a16:colId xmlns:a16="http://schemas.microsoft.com/office/drawing/2014/main" val="3438749418"/>
                    </a:ext>
                  </a:extLst>
                </a:gridCol>
                <a:gridCol w="3173008">
                  <a:extLst>
                    <a:ext uri="{9D8B030D-6E8A-4147-A177-3AD203B41FA5}">
                      <a16:colId xmlns:a16="http://schemas.microsoft.com/office/drawing/2014/main" val="1550006483"/>
                    </a:ext>
                  </a:extLst>
                </a:gridCol>
                <a:gridCol w="4571013">
                  <a:extLst>
                    <a:ext uri="{9D8B030D-6E8A-4147-A177-3AD203B41FA5}">
                      <a16:colId xmlns:a16="http://schemas.microsoft.com/office/drawing/2014/main" val="3582244724"/>
                    </a:ext>
                  </a:extLst>
                </a:gridCol>
              </a:tblGrid>
              <a:tr h="502998">
                <a:tc>
                  <a: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Contribution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834296148"/>
                  </a:ext>
                </a:extLst>
              </a:tr>
              <a:tr h="741868">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SR-BCRS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CSR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1800"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稀疏矩阵格式</a:t>
                      </a:r>
                    </a:p>
                  </a:txBody>
                  <a:tcPr/>
                </a:tc>
                <a:tc>
                  <a:txBody>
                    <a:bodyPr/>
                    <a:lstStyle/>
                    <a:p>
                      <a:pPr marL="0" indent="0">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该格式对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Tensor 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上低精度整数友好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648673354"/>
                  </a:ext>
                </a:extLst>
              </a:tr>
              <a:tr h="502998">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在线转置</a:t>
                      </a:r>
                    </a:p>
                  </a:txBody>
                  <a:tcPr/>
                </a:tc>
                <a:tc>
                  <a:txBody>
                    <a:bodyPr/>
                    <a:lstStyle/>
                    <a:p>
                      <a:r>
                        <a:rPr lang="zh-CN" altLang="en-US" sz="1800"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通过指令和寄存器特性，实现转置</a:t>
                      </a: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满足</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Tensor Core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mmaAPI</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的数据布局要求</a:t>
                      </a:r>
                    </a:p>
                  </a:txBody>
                  <a:tcPr/>
                </a:tc>
                <a:extLst>
                  <a:ext uri="{0D108BD9-81ED-4DB2-BD59-A6C34878D82A}">
                    <a16:rowId xmlns:a16="http://schemas.microsoft.com/office/drawing/2014/main" val="250025057"/>
                  </a:ext>
                </a:extLst>
              </a:tr>
              <a:tr h="502998">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混精仿真</a:t>
                      </a:r>
                    </a:p>
                  </a:txBody>
                  <a:tcPr/>
                </a:tc>
                <a:tc>
                  <a:txBody>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通过代数的方式实现不同精度之间的混合计算</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marL="342900" indent="-342900">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满足实际应用的需求</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通过操作堆叠改善</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Tensor 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利用率</a:t>
                      </a:r>
                    </a:p>
                  </a:txBody>
                  <a:tcPr/>
                </a:tc>
                <a:extLst>
                  <a:ext uri="{0D108BD9-81ED-4DB2-BD59-A6C34878D82A}">
                    <a16:rowId xmlns:a16="http://schemas.microsoft.com/office/drawing/2014/main" val="3035394139"/>
                  </a:ext>
                </a:extLst>
              </a:tr>
            </a:tbl>
          </a:graphicData>
        </a:graphic>
      </p:graphicFrame>
    </p:spTree>
    <p:extLst>
      <p:ext uri="{BB962C8B-B14F-4D97-AF65-F5344CB8AC3E}">
        <p14:creationId xmlns:p14="http://schemas.microsoft.com/office/powerpoint/2010/main" val="3418373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B73ED9-EF56-3CDC-FBD5-32895199A0CD}"/>
              </a:ext>
            </a:extLst>
          </p:cNvPr>
          <p:cNvPicPr>
            <a:picLocks noChangeAspect="1"/>
          </p:cNvPicPr>
          <p:nvPr/>
        </p:nvPicPr>
        <p:blipFill rotWithShape="1">
          <a:blip r:embed="rId2"/>
          <a:srcRect b="24042"/>
          <a:stretch/>
        </p:blipFill>
        <p:spPr>
          <a:xfrm>
            <a:off x="0" y="0"/>
            <a:ext cx="12192000" cy="4379119"/>
          </a:xfrm>
          <a:prstGeom prst="rect">
            <a:avLst/>
          </a:prstGeom>
        </p:spPr>
      </p:pic>
      <p:pic>
        <p:nvPicPr>
          <p:cNvPr id="2" name="图片 1">
            <a:extLst>
              <a:ext uri="{FF2B5EF4-FFF2-40B4-BE49-F238E27FC236}">
                <a16:creationId xmlns:a16="http://schemas.microsoft.com/office/drawing/2014/main" id="{A8D05F20-B296-5923-8F1D-D600074518EB}"/>
              </a:ext>
            </a:extLst>
          </p:cNvPr>
          <p:cNvPicPr>
            <a:picLocks noChangeAspect="1"/>
          </p:cNvPicPr>
          <p:nvPr/>
        </p:nvPicPr>
        <p:blipFill>
          <a:blip r:embed="rId3"/>
          <a:stretch>
            <a:fillRect/>
          </a:stretch>
        </p:blipFill>
        <p:spPr>
          <a:xfrm>
            <a:off x="0" y="4517072"/>
            <a:ext cx="7036594" cy="2340928"/>
          </a:xfrm>
          <a:prstGeom prst="rect">
            <a:avLst/>
          </a:prstGeom>
        </p:spPr>
      </p:pic>
      <p:sp>
        <p:nvSpPr>
          <p:cNvPr id="4" name="文本框 3">
            <a:extLst>
              <a:ext uri="{FF2B5EF4-FFF2-40B4-BE49-F238E27FC236}">
                <a16:creationId xmlns:a16="http://schemas.microsoft.com/office/drawing/2014/main" id="{0608BD16-62EE-CA67-CB8C-1D45610C6CD6}"/>
              </a:ext>
            </a:extLst>
          </p:cNvPr>
          <p:cNvSpPr txBox="1"/>
          <p:nvPr/>
        </p:nvSpPr>
        <p:spPr>
          <a:xfrm>
            <a:off x="8808244" y="4536281"/>
            <a:ext cx="1957387" cy="646331"/>
          </a:xfrm>
          <a:prstGeom prst="rect">
            <a:avLst/>
          </a:prstGeom>
          <a:noFill/>
        </p:spPr>
        <p:txBody>
          <a:bodyPr wrap="square" rtlCol="0">
            <a:spAutoFit/>
          </a:bodyPr>
          <a:lstStyle/>
          <a:p>
            <a:pPr algn="l"/>
            <a:r>
              <a:rPr lang="zh-CN" altLang="en-US" dirty="0">
                <a:latin typeface="Times New Roman" panose="02020603050405020304" pitchFamily="18" charset="0"/>
                <a:ea typeface="宋体" panose="02010600030101010101" pitchFamily="2" charset="-122"/>
                <a:cs typeface="Times New Roman" panose="02020603050405020304" pitchFamily="18" charset="0"/>
              </a:rPr>
              <a:t>灵活性更高</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dirty="0">
                <a:latin typeface="Times New Roman" panose="02020603050405020304" pitchFamily="18" charset="0"/>
                <a:ea typeface="宋体" panose="02010600030101010101" pitchFamily="2" charset="-122"/>
                <a:cs typeface="Times New Roman" panose="02020603050405020304" pitchFamily="18" charset="0"/>
              </a:rPr>
              <a:t>更便于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TC</a:t>
            </a:r>
            <a:r>
              <a:rPr lang="zh-CN" altLang="en-US" dirty="0">
                <a:latin typeface="Times New Roman" panose="02020603050405020304" pitchFamily="18" charset="0"/>
                <a:ea typeface="宋体" panose="02010600030101010101" pitchFamily="2" charset="-122"/>
                <a:cs typeface="Times New Roman" panose="02020603050405020304" pitchFamily="18" charset="0"/>
              </a:rPr>
              <a:t>操作</a:t>
            </a:r>
          </a:p>
        </p:txBody>
      </p:sp>
    </p:spTree>
    <p:extLst>
      <p:ext uri="{BB962C8B-B14F-4D97-AF65-F5344CB8AC3E}">
        <p14:creationId xmlns:p14="http://schemas.microsoft.com/office/powerpoint/2010/main" val="2535335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224F00-FCD1-A805-988A-A84612ECFAFF}"/>
              </a:ext>
            </a:extLst>
          </p:cNvPr>
          <p:cNvPicPr>
            <a:picLocks noChangeAspect="1"/>
          </p:cNvPicPr>
          <p:nvPr/>
        </p:nvPicPr>
        <p:blipFill>
          <a:blip r:embed="rId2"/>
          <a:stretch>
            <a:fillRect/>
          </a:stretch>
        </p:blipFill>
        <p:spPr>
          <a:xfrm>
            <a:off x="0" y="218853"/>
            <a:ext cx="12192000" cy="6420294"/>
          </a:xfrm>
          <a:prstGeom prst="rect">
            <a:avLst/>
          </a:prstGeom>
        </p:spPr>
      </p:pic>
    </p:spTree>
    <p:extLst>
      <p:ext uri="{BB962C8B-B14F-4D97-AF65-F5344CB8AC3E}">
        <p14:creationId xmlns:p14="http://schemas.microsoft.com/office/powerpoint/2010/main" val="141200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FD48F5-09F4-D2A6-580C-A43C584F31F4}"/>
              </a:ext>
            </a:extLst>
          </p:cNvPr>
          <p:cNvPicPr>
            <a:picLocks noChangeAspect="1"/>
          </p:cNvPicPr>
          <p:nvPr/>
        </p:nvPicPr>
        <p:blipFill>
          <a:blip r:embed="rId2"/>
          <a:stretch>
            <a:fillRect/>
          </a:stretch>
        </p:blipFill>
        <p:spPr>
          <a:xfrm>
            <a:off x="0" y="66064"/>
            <a:ext cx="12192000" cy="6725872"/>
          </a:xfrm>
          <a:prstGeom prst="rect">
            <a:avLst/>
          </a:prstGeom>
        </p:spPr>
      </p:pic>
    </p:spTree>
    <p:extLst>
      <p:ext uri="{BB962C8B-B14F-4D97-AF65-F5344CB8AC3E}">
        <p14:creationId xmlns:p14="http://schemas.microsoft.com/office/powerpoint/2010/main" val="2602979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65D6AF-31D0-AA78-A91A-C8206138752F}"/>
              </a:ext>
            </a:extLst>
          </p:cNvPr>
          <p:cNvPicPr>
            <a:picLocks noChangeAspect="1"/>
          </p:cNvPicPr>
          <p:nvPr/>
        </p:nvPicPr>
        <p:blipFill>
          <a:blip r:embed="rId2"/>
          <a:stretch>
            <a:fillRect/>
          </a:stretch>
        </p:blipFill>
        <p:spPr>
          <a:xfrm>
            <a:off x="373856" y="0"/>
            <a:ext cx="11058525" cy="6858000"/>
          </a:xfrm>
          <a:prstGeom prst="rect">
            <a:avLst/>
          </a:prstGeom>
        </p:spPr>
      </p:pic>
    </p:spTree>
    <p:extLst>
      <p:ext uri="{BB962C8B-B14F-4D97-AF65-F5344CB8AC3E}">
        <p14:creationId xmlns:p14="http://schemas.microsoft.com/office/powerpoint/2010/main" val="3423614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BBCB69-E331-FEB5-1E0C-5E774A1233FD}"/>
              </a:ext>
            </a:extLst>
          </p:cNvPr>
          <p:cNvPicPr>
            <a:picLocks noChangeAspect="1"/>
          </p:cNvPicPr>
          <p:nvPr/>
        </p:nvPicPr>
        <p:blipFill>
          <a:blip r:embed="rId2"/>
          <a:stretch>
            <a:fillRect/>
          </a:stretch>
        </p:blipFill>
        <p:spPr>
          <a:xfrm>
            <a:off x="1190625" y="1138237"/>
            <a:ext cx="9810750" cy="4581525"/>
          </a:xfrm>
          <a:prstGeom prst="rect">
            <a:avLst/>
          </a:prstGeom>
        </p:spPr>
      </p:pic>
    </p:spTree>
    <p:extLst>
      <p:ext uri="{BB962C8B-B14F-4D97-AF65-F5344CB8AC3E}">
        <p14:creationId xmlns:p14="http://schemas.microsoft.com/office/powerpoint/2010/main" val="191052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6B439E6-6B0C-57C9-2894-18B57BC83FE2}"/>
              </a:ext>
            </a:extLst>
          </p:cNvPr>
          <p:cNvPicPr>
            <a:picLocks noChangeAspect="1"/>
          </p:cNvPicPr>
          <p:nvPr/>
        </p:nvPicPr>
        <p:blipFill>
          <a:blip r:embed="rId2"/>
          <a:stretch>
            <a:fillRect/>
          </a:stretch>
        </p:blipFill>
        <p:spPr>
          <a:xfrm>
            <a:off x="274336" y="0"/>
            <a:ext cx="11643328" cy="6858000"/>
          </a:xfrm>
          <a:prstGeom prst="rect">
            <a:avLst/>
          </a:prstGeom>
        </p:spPr>
      </p:pic>
    </p:spTree>
    <p:extLst>
      <p:ext uri="{BB962C8B-B14F-4D97-AF65-F5344CB8AC3E}">
        <p14:creationId xmlns:p14="http://schemas.microsoft.com/office/powerpoint/2010/main" val="944885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7F9141A-AF89-6BDB-DC18-0EA8DD5DA3CE}"/>
              </a:ext>
            </a:extLst>
          </p:cNvPr>
          <p:cNvPicPr>
            <a:picLocks noChangeAspect="1"/>
          </p:cNvPicPr>
          <p:nvPr/>
        </p:nvPicPr>
        <p:blipFill>
          <a:blip r:embed="rId2"/>
          <a:stretch>
            <a:fillRect/>
          </a:stretch>
        </p:blipFill>
        <p:spPr>
          <a:xfrm>
            <a:off x="653775" y="0"/>
            <a:ext cx="10884450" cy="6858000"/>
          </a:xfrm>
          <a:prstGeom prst="rect">
            <a:avLst/>
          </a:prstGeom>
        </p:spPr>
      </p:pic>
    </p:spTree>
    <p:extLst>
      <p:ext uri="{BB962C8B-B14F-4D97-AF65-F5344CB8AC3E}">
        <p14:creationId xmlns:p14="http://schemas.microsoft.com/office/powerpoint/2010/main" val="391610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DDB36EA-F788-666E-0243-3617A8876289}"/>
              </a:ext>
            </a:extLst>
          </p:cNvPr>
          <p:cNvPicPr>
            <a:picLocks noChangeAspect="1"/>
          </p:cNvPicPr>
          <p:nvPr/>
        </p:nvPicPr>
        <p:blipFill>
          <a:blip r:embed="rId2"/>
          <a:stretch>
            <a:fillRect/>
          </a:stretch>
        </p:blipFill>
        <p:spPr>
          <a:xfrm>
            <a:off x="0" y="71290"/>
            <a:ext cx="12192000" cy="6715420"/>
          </a:xfrm>
          <a:prstGeom prst="rect">
            <a:avLst/>
          </a:prstGeom>
        </p:spPr>
      </p:pic>
    </p:spTree>
    <p:extLst>
      <p:ext uri="{BB962C8B-B14F-4D97-AF65-F5344CB8AC3E}">
        <p14:creationId xmlns:p14="http://schemas.microsoft.com/office/powerpoint/2010/main" val="3513708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491BCB-BC93-86D0-E4EB-7568D0168492}"/>
              </a:ext>
            </a:extLst>
          </p:cNvPr>
          <p:cNvPicPr>
            <a:picLocks noChangeAspect="1"/>
          </p:cNvPicPr>
          <p:nvPr/>
        </p:nvPicPr>
        <p:blipFill>
          <a:blip r:embed="rId2"/>
          <a:stretch>
            <a:fillRect/>
          </a:stretch>
        </p:blipFill>
        <p:spPr>
          <a:xfrm>
            <a:off x="313322" y="0"/>
            <a:ext cx="11565355" cy="6858000"/>
          </a:xfrm>
          <a:prstGeom prst="rect">
            <a:avLst/>
          </a:prstGeom>
        </p:spPr>
      </p:pic>
    </p:spTree>
    <p:extLst>
      <p:ext uri="{BB962C8B-B14F-4D97-AF65-F5344CB8AC3E}">
        <p14:creationId xmlns:p14="http://schemas.microsoft.com/office/powerpoint/2010/main" val="746564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2CAA3A-1765-01DC-2F2E-9985E2160550}"/>
              </a:ext>
            </a:extLst>
          </p:cNvPr>
          <p:cNvSpPr txBox="1"/>
          <p:nvPr/>
        </p:nvSpPr>
        <p:spPr>
          <a:xfrm>
            <a:off x="0" y="0"/>
            <a:ext cx="4507706" cy="646331"/>
          </a:xfrm>
          <a:prstGeom prst="rect">
            <a:avLst/>
          </a:prstGeom>
          <a:noFill/>
        </p:spPr>
        <p:txBody>
          <a:bodyPr wrap="square" rtlCol="0">
            <a:spAutoFit/>
          </a:bodyPr>
          <a:lstStyle/>
          <a:p>
            <a:r>
              <a:rPr lang="zh-CN" altLang="en-US" dirty="0"/>
              <a:t>背景：</a:t>
            </a:r>
            <a:endParaRPr lang="en-US" altLang="zh-CN" dirty="0"/>
          </a:p>
          <a:p>
            <a:endParaRPr lang="zh-CN" altLang="en-US" dirty="0"/>
          </a:p>
        </p:txBody>
      </p:sp>
      <p:pic>
        <p:nvPicPr>
          <p:cNvPr id="4" name="图片 3">
            <a:extLst>
              <a:ext uri="{FF2B5EF4-FFF2-40B4-BE49-F238E27FC236}">
                <a16:creationId xmlns:a16="http://schemas.microsoft.com/office/drawing/2014/main" id="{C2F7E85A-81EE-E03B-A073-25FD8BE6D459}"/>
              </a:ext>
            </a:extLst>
          </p:cNvPr>
          <p:cNvPicPr>
            <a:picLocks noChangeAspect="1"/>
          </p:cNvPicPr>
          <p:nvPr/>
        </p:nvPicPr>
        <p:blipFill>
          <a:blip r:embed="rId2"/>
          <a:stretch>
            <a:fillRect/>
          </a:stretch>
        </p:blipFill>
        <p:spPr>
          <a:xfrm>
            <a:off x="-1" y="500062"/>
            <a:ext cx="6311205" cy="3221832"/>
          </a:xfrm>
          <a:prstGeom prst="rect">
            <a:avLst/>
          </a:prstGeom>
        </p:spPr>
      </p:pic>
      <p:pic>
        <p:nvPicPr>
          <p:cNvPr id="6" name="图片 5">
            <a:extLst>
              <a:ext uri="{FF2B5EF4-FFF2-40B4-BE49-F238E27FC236}">
                <a16:creationId xmlns:a16="http://schemas.microsoft.com/office/drawing/2014/main" id="{BF97EE4D-4F97-AE1B-4011-E9619171B436}"/>
              </a:ext>
            </a:extLst>
          </p:cNvPr>
          <p:cNvPicPr>
            <a:picLocks noChangeAspect="1"/>
          </p:cNvPicPr>
          <p:nvPr/>
        </p:nvPicPr>
        <p:blipFill>
          <a:blip r:embed="rId3"/>
          <a:stretch>
            <a:fillRect/>
          </a:stretch>
        </p:blipFill>
        <p:spPr>
          <a:xfrm>
            <a:off x="6279356" y="0"/>
            <a:ext cx="5912644" cy="6865598"/>
          </a:xfrm>
          <a:prstGeom prst="rect">
            <a:avLst/>
          </a:prstGeom>
        </p:spPr>
      </p:pic>
    </p:spTree>
    <p:extLst>
      <p:ext uri="{BB962C8B-B14F-4D97-AF65-F5344CB8AC3E}">
        <p14:creationId xmlns:p14="http://schemas.microsoft.com/office/powerpoint/2010/main" val="2238164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1380A1-3140-A743-FD68-9D6630122359}"/>
              </a:ext>
            </a:extLst>
          </p:cNvPr>
          <p:cNvPicPr>
            <a:picLocks noChangeAspect="1"/>
          </p:cNvPicPr>
          <p:nvPr/>
        </p:nvPicPr>
        <p:blipFill>
          <a:blip r:embed="rId2"/>
          <a:stretch>
            <a:fillRect/>
          </a:stretch>
        </p:blipFill>
        <p:spPr>
          <a:xfrm>
            <a:off x="0" y="258495"/>
            <a:ext cx="12192000" cy="6341010"/>
          </a:xfrm>
          <a:prstGeom prst="rect">
            <a:avLst/>
          </a:prstGeom>
        </p:spPr>
      </p:pic>
    </p:spTree>
    <p:extLst>
      <p:ext uri="{BB962C8B-B14F-4D97-AF65-F5344CB8AC3E}">
        <p14:creationId xmlns:p14="http://schemas.microsoft.com/office/powerpoint/2010/main" val="2548820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224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B0AFCBD-24B6-00FA-FFFF-D9B2FB9AD52B}"/>
              </a:ext>
            </a:extLst>
          </p:cNvPr>
          <p:cNvPicPr>
            <a:picLocks noChangeAspect="1"/>
          </p:cNvPicPr>
          <p:nvPr/>
        </p:nvPicPr>
        <p:blipFill>
          <a:blip r:embed="rId2"/>
          <a:stretch>
            <a:fillRect/>
          </a:stretch>
        </p:blipFill>
        <p:spPr>
          <a:xfrm>
            <a:off x="0" y="114299"/>
            <a:ext cx="7908131" cy="5925515"/>
          </a:xfrm>
          <a:prstGeom prst="rect">
            <a:avLst/>
          </a:prstGeom>
        </p:spPr>
      </p:pic>
      <p:sp>
        <p:nvSpPr>
          <p:cNvPr id="3" name="文本框 2">
            <a:extLst>
              <a:ext uri="{FF2B5EF4-FFF2-40B4-BE49-F238E27FC236}">
                <a16:creationId xmlns:a16="http://schemas.microsoft.com/office/drawing/2014/main" id="{E35E487D-A9AC-DA62-FD01-FC487A4977EC}"/>
              </a:ext>
            </a:extLst>
          </p:cNvPr>
          <p:cNvSpPr txBox="1"/>
          <p:nvPr/>
        </p:nvSpPr>
        <p:spPr>
          <a:xfrm>
            <a:off x="8572500" y="2185988"/>
            <a:ext cx="2364581" cy="369332"/>
          </a:xfrm>
          <a:prstGeom prst="rect">
            <a:avLst/>
          </a:prstGeom>
          <a:noFill/>
        </p:spPr>
        <p:txBody>
          <a:bodyPr wrap="square" rtlCol="0">
            <a:spAutoFit/>
          </a:bodyPr>
          <a:lstStyle/>
          <a:p>
            <a:pPr algn="l"/>
            <a:r>
              <a:rPr lang="en-US" altLang="zh-CN" dirty="0" err="1">
                <a:latin typeface="Times New Roman" panose="02020603050405020304" pitchFamily="18" charset="0"/>
                <a:ea typeface="宋体" panose="02010600030101010101" pitchFamily="2" charset="-122"/>
                <a:cs typeface="Times New Roman" panose="02020603050405020304" pitchFamily="18" charset="0"/>
              </a:rPr>
              <a:t>cuSparse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存在缺陷</a:t>
            </a:r>
          </a:p>
        </p:txBody>
      </p:sp>
    </p:spTree>
    <p:extLst>
      <p:ext uri="{BB962C8B-B14F-4D97-AF65-F5344CB8AC3E}">
        <p14:creationId xmlns:p14="http://schemas.microsoft.com/office/powerpoint/2010/main" val="3995492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8794449-B53F-66B1-3950-370CBDC2DF83}"/>
              </a:ext>
            </a:extLst>
          </p:cNvPr>
          <p:cNvPicPr>
            <a:picLocks noChangeAspect="1"/>
          </p:cNvPicPr>
          <p:nvPr/>
        </p:nvPicPr>
        <p:blipFill>
          <a:blip r:embed="rId2"/>
          <a:stretch>
            <a:fillRect/>
          </a:stretch>
        </p:blipFill>
        <p:spPr>
          <a:xfrm>
            <a:off x="126703" y="218758"/>
            <a:ext cx="11938593" cy="3796030"/>
          </a:xfrm>
          <a:prstGeom prst="rect">
            <a:avLst/>
          </a:prstGeom>
        </p:spPr>
      </p:pic>
      <p:sp>
        <p:nvSpPr>
          <p:cNvPr id="4" name="文本框 3">
            <a:extLst>
              <a:ext uri="{FF2B5EF4-FFF2-40B4-BE49-F238E27FC236}">
                <a16:creationId xmlns:a16="http://schemas.microsoft.com/office/drawing/2014/main" id="{49068A74-38F4-BACF-03FF-B7CFA595A6A8}"/>
              </a:ext>
            </a:extLst>
          </p:cNvPr>
          <p:cNvSpPr txBox="1"/>
          <p:nvPr/>
        </p:nvSpPr>
        <p:spPr>
          <a:xfrm>
            <a:off x="483987" y="4764792"/>
            <a:ext cx="9324381" cy="1200329"/>
          </a:xfrm>
          <a:prstGeom prst="rect">
            <a:avLst/>
          </a:prstGeom>
          <a:noFill/>
        </p:spPr>
        <p:txBody>
          <a:bodyPr wrap="square">
            <a:spAutoFit/>
          </a:bodyPr>
          <a:lstStyle/>
          <a:p>
            <a:pPr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分析稀疏矩阵</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三个指标：</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行长（非零个数）；</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变异系数（行长标准差除以它们的平均值，</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高变异系数表示稀疏矩阵行之间负载不平衡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稀疏性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40858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52BF5FCF-2DC9-AF26-1CA4-2AEE45D671CB}"/>
              </a:ext>
            </a:extLst>
          </p:cNvPr>
          <p:cNvGraphicFramePr>
            <a:graphicFrameLocks noGrp="1"/>
          </p:cNvGraphicFramePr>
          <p:nvPr>
            <p:extLst>
              <p:ext uri="{D42A27DB-BD31-4B8C-83A1-F6EECF244321}">
                <p14:modId xmlns:p14="http://schemas.microsoft.com/office/powerpoint/2010/main" val="2947515580"/>
              </p:ext>
            </p:extLst>
          </p:nvPr>
        </p:nvGraphicFramePr>
        <p:xfrm>
          <a:off x="459322" y="0"/>
          <a:ext cx="11059636" cy="3764280"/>
        </p:xfrm>
        <a:graphic>
          <a:graphicData uri="http://schemas.openxmlformats.org/drawingml/2006/table">
            <a:tbl>
              <a:tblPr firstRow="1" bandRow="1">
                <a:tableStyleId>{5C22544A-7EE6-4342-B048-85BDC9FD1C3A}</a:tableStyleId>
              </a:tblPr>
              <a:tblGrid>
                <a:gridCol w="618331">
                  <a:extLst>
                    <a:ext uri="{9D8B030D-6E8A-4147-A177-3AD203B41FA5}">
                      <a16:colId xmlns:a16="http://schemas.microsoft.com/office/drawing/2014/main" val="2288101687"/>
                    </a:ext>
                  </a:extLst>
                </a:gridCol>
                <a:gridCol w="3540443">
                  <a:extLst>
                    <a:ext uri="{9D8B030D-6E8A-4147-A177-3AD203B41FA5}">
                      <a16:colId xmlns:a16="http://schemas.microsoft.com/office/drawing/2014/main" val="3148700772"/>
                    </a:ext>
                  </a:extLst>
                </a:gridCol>
                <a:gridCol w="2797116">
                  <a:extLst>
                    <a:ext uri="{9D8B030D-6E8A-4147-A177-3AD203B41FA5}">
                      <a16:colId xmlns:a16="http://schemas.microsoft.com/office/drawing/2014/main" val="3023669238"/>
                    </a:ext>
                  </a:extLst>
                </a:gridCol>
                <a:gridCol w="4103746">
                  <a:extLst>
                    <a:ext uri="{9D8B030D-6E8A-4147-A177-3AD203B41FA5}">
                      <a16:colId xmlns:a16="http://schemas.microsoft.com/office/drawing/2014/main" val="3637326542"/>
                    </a:ext>
                  </a:extLst>
                </a:gridCol>
              </a:tblGrid>
              <a:tr h="370840">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866636544"/>
                  </a:ext>
                </a:extLst>
              </a:tr>
              <a:tr h="370840">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1-D</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tiling</a:t>
                      </a:r>
                      <a:endPar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将输出分解成</a:t>
                      </a:r>
                      <a:r>
                        <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1D tile</a:t>
                      </a:r>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，并将独立的</a:t>
                      </a:r>
                      <a:r>
                        <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thread block</a:t>
                      </a:r>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映射到每个</a:t>
                      </a:r>
                      <a:r>
                        <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tile</a:t>
                      </a:r>
                      <a:endParaRPr lang="zh-CN" altLang="en-US"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marL="342900" lvl="0" indent="-342900">
                        <a:buAutoNum type="arabicPeriod"/>
                      </a:pPr>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可以容易生成</a:t>
                      </a:r>
                      <a:r>
                        <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kernel</a:t>
                      </a:r>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buAutoNum type="arabicPeriod"/>
                      </a:pPr>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能够实现更高的占用率和更高的峰值吞吐量比例。</a:t>
                      </a:r>
                      <a:endPar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buAutoNum type="arabicPeriod"/>
                      </a:pPr>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能够在编译时展开循环并计算偏移量和常数等。</a:t>
                      </a:r>
                    </a:p>
                    <a:p>
                      <a:endParaRPr lang="zh-CN" altLang="en-US"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211022520"/>
                  </a:ext>
                </a:extLst>
              </a:tr>
              <a:tr h="370840">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Subwarp</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tiling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将一个</a:t>
                      </a:r>
                      <a:r>
                        <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warp</a:t>
                      </a:r>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的子集映射到输出的独立的</a:t>
                      </a:r>
                      <a:r>
                        <a:rPr lang="en-US"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1D tiling</a:t>
                      </a:r>
                      <a:endParaRPr lang="zh-CN" altLang="en-US"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zh-CN"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rPr>
                        <a:t>解决密集和输出矩阵中列数较少的问题</a:t>
                      </a:r>
                      <a:endParaRPr lang="zh-CN" altLang="en-US" sz="1800" kern="1200" dirty="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516223249"/>
                  </a:ext>
                </a:extLst>
              </a:tr>
              <a:tr h="370840">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sz="180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Reverse offset memory alignment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marL="0" algn="l" defTabSz="914400" rtl="0" eaLnBrk="1" latinLnBrk="0" hangingPunct="1"/>
                      <a:r>
                        <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反向偏移存储器对齐</a:t>
                      </a:r>
                      <a:endParaRPr lang="zh-CN" altLang="en-US"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解决访存长度匹配问题</a:t>
                      </a:r>
                    </a:p>
                  </a:txBody>
                  <a:tcPr/>
                </a:tc>
                <a:extLst>
                  <a:ext uri="{0D108BD9-81ED-4DB2-BD59-A6C34878D82A}">
                    <a16:rowId xmlns:a16="http://schemas.microsoft.com/office/drawing/2014/main" val="2310991399"/>
                  </a:ext>
                </a:extLst>
              </a:tr>
              <a:tr h="370840">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4</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Row Swizzle Load Balancing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行旋转负载平衡 </a:t>
                      </a: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解决负载不平衡问题，减少同步开销</a:t>
                      </a:r>
                    </a:p>
                  </a:txBody>
                  <a:tcPr/>
                </a:tc>
                <a:extLst>
                  <a:ext uri="{0D108BD9-81ED-4DB2-BD59-A6C34878D82A}">
                    <a16:rowId xmlns:a16="http://schemas.microsoft.com/office/drawing/2014/main" val="99559618"/>
                  </a:ext>
                </a:extLst>
              </a:tr>
            </a:tbl>
          </a:graphicData>
        </a:graphic>
      </p:graphicFrame>
      <p:sp>
        <p:nvSpPr>
          <p:cNvPr id="4" name="文本框 3">
            <a:extLst>
              <a:ext uri="{FF2B5EF4-FFF2-40B4-BE49-F238E27FC236}">
                <a16:creationId xmlns:a16="http://schemas.microsoft.com/office/drawing/2014/main" id="{235F1907-7B82-0895-D7C9-F2C07F9DF6E0}"/>
              </a:ext>
            </a:extLst>
          </p:cNvPr>
          <p:cNvSpPr txBox="1"/>
          <p:nvPr/>
        </p:nvSpPr>
        <p:spPr>
          <a:xfrm>
            <a:off x="1569838" y="3789215"/>
            <a:ext cx="8552855" cy="923330"/>
          </a:xfrm>
          <a:prstGeom prst="rect">
            <a:avLst/>
          </a:prstGeom>
          <a:noFill/>
        </p:spPr>
        <p:txBody>
          <a:bodyPr wrap="square">
            <a:spAutoFit/>
          </a:bodyPr>
          <a:lstStyle/>
          <a:p>
            <a:r>
              <a:rPr lang="en-US" altLang="zh-CN" sz="1800" dirty="0" err="1">
                <a:effectLst/>
                <a:latin typeface="Times New Roman" panose="02020603050405020304" pitchFamily="18" charset="0"/>
                <a:ea typeface="宋体" panose="02010600030101010101" pitchFamily="2" charset="-122"/>
              </a:rPr>
              <a:t>SpMM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SDDMM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dirty="0">
                <a:effectLst/>
                <a:latin typeface="Times New Roman" panose="02020603050405020304" pitchFamily="18" charset="0"/>
                <a:ea typeface="宋体" panose="02010600030101010101" pitchFamily="2" charset="-122"/>
              </a:rPr>
              <a:t>V100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上比</a:t>
            </a:r>
            <a:r>
              <a:rPr lang="en-US" altLang="zh-CN" sz="1800" dirty="0" err="1">
                <a:effectLst/>
                <a:latin typeface="Times New Roman" panose="02020603050405020304" pitchFamily="18" charset="0"/>
                <a:ea typeface="宋体" panose="02010600030101010101" pitchFamily="2" charset="-122"/>
              </a:rPr>
              <a:t>cuSparse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加速比分别为</a:t>
            </a:r>
            <a:r>
              <a:rPr lang="en-US" altLang="zh-CN" sz="1800" dirty="0">
                <a:effectLst/>
                <a:latin typeface="Times New Roman" panose="02020603050405020304" pitchFamily="18" charset="0"/>
                <a:ea typeface="宋体" panose="02010600030101010101" pitchFamily="2" charset="-122"/>
              </a:rPr>
              <a:t>3.58x</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rPr>
              <a:t>2.19x</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。最高性能达到峰值性能的</a:t>
            </a:r>
            <a:r>
              <a:rPr lang="en-US" altLang="zh-CN" sz="1800" dirty="0">
                <a:effectLst/>
                <a:latin typeface="Times New Roman" panose="02020603050405020304" pitchFamily="18" charset="0"/>
                <a:ea typeface="宋体" panose="02010600030101010101" pitchFamily="2" charset="-122"/>
              </a:rPr>
              <a:t>27%</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。对于稀疏</a:t>
            </a:r>
            <a:r>
              <a:rPr lang="en-US" altLang="zh-CN" sz="1800" dirty="0">
                <a:effectLst/>
                <a:latin typeface="Times New Roman" panose="02020603050405020304" pitchFamily="18" charset="0"/>
                <a:ea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rPr>
              <a:t>mobilenet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模型，实现了</a:t>
            </a:r>
            <a:r>
              <a:rPr lang="en-US" altLang="zh-CN" sz="1800" dirty="0">
                <a:effectLst/>
                <a:latin typeface="Times New Roman" panose="02020603050405020304" pitchFamily="18" charset="0"/>
                <a:ea typeface="宋体" panose="02010600030101010101" pitchFamily="2" charset="-122"/>
              </a:rPr>
              <a:t>1.2-2.1x</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的端到端加速和</a:t>
            </a:r>
            <a:r>
              <a:rPr lang="en-US" altLang="zh-CN" sz="1800" dirty="0">
                <a:effectLst/>
                <a:latin typeface="Times New Roman" panose="02020603050405020304" pitchFamily="18" charset="0"/>
                <a:ea typeface="宋体" panose="02010600030101010101" pitchFamily="2" charset="-122"/>
              </a:rPr>
              <a:t>12.8X</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的内存占用减少，且能达到精度匹配。</a:t>
            </a:r>
            <a:endParaRPr lang="zh-CN" altLang="en-US" dirty="0"/>
          </a:p>
        </p:txBody>
      </p:sp>
      <p:sp>
        <p:nvSpPr>
          <p:cNvPr id="6" name="文本框 5">
            <a:extLst>
              <a:ext uri="{FF2B5EF4-FFF2-40B4-BE49-F238E27FC236}">
                <a16:creationId xmlns:a16="http://schemas.microsoft.com/office/drawing/2014/main" id="{1BFC3F89-8994-DB7A-200A-6B096B792EA8}"/>
              </a:ext>
            </a:extLst>
          </p:cNvPr>
          <p:cNvSpPr txBox="1"/>
          <p:nvPr/>
        </p:nvSpPr>
        <p:spPr>
          <a:xfrm>
            <a:off x="1784150" y="5589530"/>
            <a:ext cx="8409980" cy="646331"/>
          </a:xfrm>
          <a:prstGeom prst="rect">
            <a:avLst/>
          </a:prstGeom>
          <a:noFill/>
        </p:spPr>
        <p:txBody>
          <a:bodyPr wrap="square">
            <a:spAutoFit/>
          </a:bodyPr>
          <a:lstStyle/>
          <a:p>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重要的一个优化就是在</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SPMM</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里面，让多个</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block</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负责一行的计算。</a:t>
            </a:r>
            <a:endPar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srgbClr val="121212"/>
                </a:solidFill>
                <a:latin typeface="Times New Roman" panose="02020603050405020304" pitchFamily="18" charset="0"/>
                <a:ea typeface="宋体" panose="02010600030101010101" pitchFamily="2" charset="-122"/>
                <a:cs typeface="Times New Roman" panose="02020603050405020304" pitchFamily="18" charset="0"/>
              </a:rPr>
              <a:t>和软流水的原理一致，分块越多，启动的</a:t>
            </a:r>
            <a:r>
              <a:rPr lang="en-US" altLang="zh-CN" dirty="0">
                <a:solidFill>
                  <a:srgbClr val="121212"/>
                </a:solidFill>
                <a:latin typeface="Times New Roman" panose="02020603050405020304" pitchFamily="18" charset="0"/>
                <a:ea typeface="宋体" panose="02010600030101010101" pitchFamily="2" charset="-122"/>
                <a:cs typeface="Times New Roman" panose="02020603050405020304" pitchFamily="18" charset="0"/>
              </a:rPr>
              <a:t>warp</a:t>
            </a:r>
            <a:r>
              <a:rPr lang="zh-CN" altLang="en-US" dirty="0">
                <a:solidFill>
                  <a:srgbClr val="121212"/>
                </a:solidFill>
                <a:latin typeface="Times New Roman" panose="02020603050405020304" pitchFamily="18" charset="0"/>
                <a:ea typeface="宋体" panose="02010600030101010101" pitchFamily="2" charset="-122"/>
                <a:cs typeface="Times New Roman" panose="02020603050405020304" pitchFamily="18" charset="0"/>
              </a:rPr>
              <a:t>越多，越能掩盖访存延时。</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7239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2334FD-D4CC-F105-2B97-886B45113E25}"/>
              </a:ext>
            </a:extLst>
          </p:cNvPr>
          <p:cNvPicPr>
            <a:picLocks noChangeAspect="1"/>
          </p:cNvPicPr>
          <p:nvPr/>
        </p:nvPicPr>
        <p:blipFill>
          <a:blip r:embed="rId2"/>
          <a:stretch>
            <a:fillRect/>
          </a:stretch>
        </p:blipFill>
        <p:spPr>
          <a:xfrm>
            <a:off x="0" y="-85725"/>
            <a:ext cx="10777968" cy="3821906"/>
          </a:xfrm>
          <a:prstGeom prst="rect">
            <a:avLst/>
          </a:prstGeom>
        </p:spPr>
      </p:pic>
      <p:sp>
        <p:nvSpPr>
          <p:cNvPr id="4" name="文本框 3">
            <a:extLst>
              <a:ext uri="{FF2B5EF4-FFF2-40B4-BE49-F238E27FC236}">
                <a16:creationId xmlns:a16="http://schemas.microsoft.com/office/drawing/2014/main" id="{F8B1071B-5291-7CA1-8561-F224432786E4}"/>
              </a:ext>
            </a:extLst>
          </p:cNvPr>
          <p:cNvSpPr txBox="1"/>
          <p:nvPr/>
        </p:nvSpPr>
        <p:spPr>
          <a:xfrm>
            <a:off x="98226" y="3736181"/>
            <a:ext cx="11460362" cy="2585323"/>
          </a:xfrm>
          <a:prstGeom prst="rect">
            <a:avLst/>
          </a:prstGeom>
          <a:noFill/>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将输出分解成一维块，并将独立的线程块映射到每个块</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在真实网络中，</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dense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矩阵的列数（</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维</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）可能变化很大。训练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维通对应批次大小，常在</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16-128</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transformer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维对应批次大小和序列长度的乘积，常在</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256-2048</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。在部分网络中，</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维最高可达到</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14400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一维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tiling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有三个好处：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可以很容易地将真实模型转化为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tile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，生成</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kernel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较小时，同样可</a:t>
            </a:r>
            <a:r>
              <a:rPr lang="zh-CN" altLang="zh-CN" sz="1800" b="1" i="1" u="sng"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启动更多的</a:t>
            </a:r>
            <a:r>
              <a:rPr lang="en-US" altLang="zh-CN" sz="1800" b="1" i="1" u="sng"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thread block</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，从而能够实现</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更高的占用率和更高的峰值吞吐量比例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处理</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固定大小的</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block</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使我们能够在编译时展开循环并计算偏移量和常数等。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9487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25731D-194B-9966-D7E1-77DD34334733}"/>
              </a:ext>
            </a:extLst>
          </p:cNvPr>
          <p:cNvPicPr>
            <a:picLocks noChangeAspect="1"/>
          </p:cNvPicPr>
          <p:nvPr/>
        </p:nvPicPr>
        <p:blipFill>
          <a:blip r:embed="rId2"/>
          <a:stretch>
            <a:fillRect/>
          </a:stretch>
        </p:blipFill>
        <p:spPr>
          <a:xfrm>
            <a:off x="-1" y="0"/>
            <a:ext cx="8264991" cy="6858000"/>
          </a:xfrm>
          <a:prstGeom prst="rect">
            <a:avLst/>
          </a:prstGeom>
        </p:spPr>
      </p:pic>
    </p:spTree>
    <p:extLst>
      <p:ext uri="{BB962C8B-B14F-4D97-AF65-F5344CB8AC3E}">
        <p14:creationId xmlns:p14="http://schemas.microsoft.com/office/powerpoint/2010/main" val="3781252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3EECF8-787B-10AB-CB98-51053817F2A3}"/>
              </a:ext>
            </a:extLst>
          </p:cNvPr>
          <p:cNvSpPr txBox="1"/>
          <p:nvPr/>
        </p:nvSpPr>
        <p:spPr>
          <a:xfrm>
            <a:off x="548282" y="365403"/>
            <a:ext cx="7574161" cy="313932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矢量内存指令增加了线程块同时加载的值的数量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但也带来了两个问题：</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如果在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tile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中不足</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规定</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个数</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，则</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无法完整执行一个</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kernel</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由于稀疏矩阵的非零数是任意的，压缩后要与访存长度匹配是很难的</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Solution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Subwarp</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tiling</a:t>
            </a:r>
          </a:p>
          <a:p>
            <a:pPr marL="342900" indent="-342900">
              <a:buAutoNum type="arabicPeriod"/>
            </a:pPr>
            <a:r>
              <a:rPr lang="en-US" altLang="zh-CN" dirty="0">
                <a:latin typeface="Times New Roman" panose="02020603050405020304" pitchFamily="18" charset="0"/>
                <a:ea typeface="宋体" panose="02010600030101010101" pitchFamily="2" charset="-122"/>
                <a:cs typeface="Times New Roman" panose="02020603050405020304" pitchFamily="18" charset="0"/>
              </a:rPr>
              <a:t>Reverse offset memory alignment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93747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674E3E-6932-C036-2E78-160ECDAF3F99}"/>
              </a:ext>
            </a:extLst>
          </p:cNvPr>
          <p:cNvPicPr>
            <a:picLocks noChangeAspect="1"/>
          </p:cNvPicPr>
          <p:nvPr/>
        </p:nvPicPr>
        <p:blipFill>
          <a:blip r:embed="rId2"/>
          <a:stretch>
            <a:fillRect/>
          </a:stretch>
        </p:blipFill>
        <p:spPr>
          <a:xfrm>
            <a:off x="0" y="0"/>
            <a:ext cx="6505575" cy="2743200"/>
          </a:xfrm>
          <a:prstGeom prst="rect">
            <a:avLst/>
          </a:prstGeom>
        </p:spPr>
      </p:pic>
      <p:sp>
        <p:nvSpPr>
          <p:cNvPr id="5" name="文本框 4">
            <a:extLst>
              <a:ext uri="{FF2B5EF4-FFF2-40B4-BE49-F238E27FC236}">
                <a16:creationId xmlns:a16="http://schemas.microsoft.com/office/drawing/2014/main" id="{4CF74395-A946-958E-AD02-02EA8ECAB2BA}"/>
              </a:ext>
            </a:extLst>
          </p:cNvPr>
          <p:cNvSpPr txBox="1"/>
          <p:nvPr/>
        </p:nvSpPr>
        <p:spPr>
          <a:xfrm>
            <a:off x="262532" y="4711631"/>
            <a:ext cx="6252568" cy="1754326"/>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允许将一个</a:t>
            </a:r>
            <a:r>
              <a:rPr lang="en-US" altLang="zh-CN" sz="1800" dirty="0">
                <a:effectLst/>
                <a:latin typeface="Times New Roman" panose="02020603050405020304" pitchFamily="18" charset="0"/>
                <a:ea typeface="宋体" panose="02010600030101010101" pitchFamily="2" charset="-122"/>
              </a:rPr>
              <a:t>warp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的子集映射到输出的</a:t>
            </a:r>
            <a:r>
              <a:rPr lang="zh-CN" altLang="zh-CN" dirty="0">
                <a:latin typeface="Times New Roman" panose="02020603050405020304" pitchFamily="18" charset="0"/>
                <a:ea typeface="宋体" panose="02010600030101010101" pitchFamily="2" charset="-122"/>
                <a:cs typeface="Times New Roman" panose="02020603050405020304" pitchFamily="18" charset="0"/>
              </a:rPr>
              <a:t>独立的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1D tiling</a:t>
            </a:r>
            <a:r>
              <a:rPr lang="zh-CN" altLang="zh-CN"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dirty="0">
                <a:latin typeface="Times New Roman" panose="02020603050405020304" pitchFamily="18" charset="0"/>
                <a:ea typeface="宋体" panose="02010600030101010101" pitchFamily="2" charset="-122"/>
                <a:cs typeface="Times New Roman" panose="02020603050405020304" pitchFamily="18" charset="0"/>
              </a:rPr>
              <a:t>这将访问宽度限制减少了一个使用的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Subwarp</a:t>
            </a:r>
            <a:r>
              <a:rPr lang="zh-CN" altLang="zh-CN" dirty="0">
                <a:latin typeface="Times New Roman" panose="02020603050405020304" pitchFamily="18" charset="0"/>
                <a:ea typeface="宋体" panose="02010600030101010101" pitchFamily="2" charset="-122"/>
                <a:cs typeface="Times New Roman" panose="02020603050405020304" pitchFamily="18" charset="0"/>
              </a:rPr>
              <a:t>数量的因子。 这也使我们能够灵活地将线程扩展到输出矩阵的更多行，以解决密集和输出矩阵中列数较少的问题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但也带来了</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负载不平衡</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的问题。</a:t>
            </a:r>
          </a:p>
        </p:txBody>
      </p:sp>
      <p:pic>
        <p:nvPicPr>
          <p:cNvPr id="7" name="图片 6">
            <a:extLst>
              <a:ext uri="{FF2B5EF4-FFF2-40B4-BE49-F238E27FC236}">
                <a16:creationId xmlns:a16="http://schemas.microsoft.com/office/drawing/2014/main" id="{289456CA-99D1-E166-AAC2-A8A3F950339C}"/>
              </a:ext>
            </a:extLst>
          </p:cNvPr>
          <p:cNvPicPr>
            <a:picLocks noChangeAspect="1"/>
          </p:cNvPicPr>
          <p:nvPr/>
        </p:nvPicPr>
        <p:blipFill>
          <a:blip r:embed="rId3"/>
          <a:stretch>
            <a:fillRect/>
          </a:stretch>
        </p:blipFill>
        <p:spPr>
          <a:xfrm>
            <a:off x="147638" y="3088810"/>
            <a:ext cx="6781800" cy="1019175"/>
          </a:xfrm>
          <a:prstGeom prst="rect">
            <a:avLst/>
          </a:prstGeom>
        </p:spPr>
      </p:pic>
    </p:spTree>
    <p:extLst>
      <p:ext uri="{BB962C8B-B14F-4D97-AF65-F5344CB8AC3E}">
        <p14:creationId xmlns:p14="http://schemas.microsoft.com/office/powerpoint/2010/main" val="252633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DD43C8-46C6-F5A0-4897-1377A4E0E718}"/>
              </a:ext>
            </a:extLst>
          </p:cNvPr>
          <p:cNvPicPr>
            <a:picLocks noChangeAspect="1"/>
          </p:cNvPicPr>
          <p:nvPr/>
        </p:nvPicPr>
        <p:blipFill>
          <a:blip r:embed="rId2"/>
          <a:stretch>
            <a:fillRect/>
          </a:stretch>
        </p:blipFill>
        <p:spPr>
          <a:xfrm>
            <a:off x="0" y="0"/>
            <a:ext cx="6915150" cy="2628900"/>
          </a:xfrm>
          <a:prstGeom prst="rect">
            <a:avLst/>
          </a:prstGeom>
        </p:spPr>
      </p:pic>
      <p:sp>
        <p:nvSpPr>
          <p:cNvPr id="5" name="文本框 4">
            <a:extLst>
              <a:ext uri="{FF2B5EF4-FFF2-40B4-BE49-F238E27FC236}">
                <a16:creationId xmlns:a16="http://schemas.microsoft.com/office/drawing/2014/main" id="{775B6BB1-B894-D866-8BB9-2E6B74E49BD2}"/>
              </a:ext>
            </a:extLst>
          </p:cNvPr>
          <p:cNvSpPr txBox="1"/>
          <p:nvPr/>
        </p:nvSpPr>
        <p:spPr>
          <a:xfrm>
            <a:off x="-1190" y="4757649"/>
            <a:ext cx="6097190" cy="1200329"/>
          </a:xfrm>
          <a:prstGeom prst="rect">
            <a:avLst/>
          </a:prstGeom>
          <a:noFill/>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在加载行偏移量并计算行长度之后，每个线程块将其行偏移量递减到最近的向量宽度对齐地址，并更新它需要处理的非零点数。 为了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保持正确性，线程会屏蔽在主循环的第一次迭代中累积结果之前从上一行加载的任何值。</a:t>
            </a:r>
            <a:endParaRPr lang="zh-CN" altLang="en-US" dirty="0"/>
          </a:p>
        </p:txBody>
      </p:sp>
      <p:pic>
        <p:nvPicPr>
          <p:cNvPr id="7" name="图片 6">
            <a:extLst>
              <a:ext uri="{FF2B5EF4-FFF2-40B4-BE49-F238E27FC236}">
                <a16:creationId xmlns:a16="http://schemas.microsoft.com/office/drawing/2014/main" id="{09902FA9-1678-9300-F5BC-D58B58F38E67}"/>
              </a:ext>
            </a:extLst>
          </p:cNvPr>
          <p:cNvPicPr>
            <a:picLocks noChangeAspect="1"/>
          </p:cNvPicPr>
          <p:nvPr/>
        </p:nvPicPr>
        <p:blipFill>
          <a:blip r:embed="rId3"/>
          <a:stretch>
            <a:fillRect/>
          </a:stretch>
        </p:blipFill>
        <p:spPr>
          <a:xfrm>
            <a:off x="342900" y="2943226"/>
            <a:ext cx="6229350" cy="1285875"/>
          </a:xfrm>
          <a:prstGeom prst="rect">
            <a:avLst/>
          </a:prstGeom>
        </p:spPr>
      </p:pic>
    </p:spTree>
    <p:extLst>
      <p:ext uri="{BB962C8B-B14F-4D97-AF65-F5344CB8AC3E}">
        <p14:creationId xmlns:p14="http://schemas.microsoft.com/office/powerpoint/2010/main" val="3241362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9D134CC-64E2-D74D-2A07-2ADC2061FBEF}"/>
              </a:ext>
            </a:extLst>
          </p:cNvPr>
          <p:cNvPicPr>
            <a:picLocks noChangeAspect="1"/>
          </p:cNvPicPr>
          <p:nvPr/>
        </p:nvPicPr>
        <p:blipFill>
          <a:blip r:embed="rId2"/>
          <a:stretch>
            <a:fillRect/>
          </a:stretch>
        </p:blipFill>
        <p:spPr>
          <a:xfrm>
            <a:off x="0" y="0"/>
            <a:ext cx="8077200" cy="4581525"/>
          </a:xfrm>
          <a:prstGeom prst="rect">
            <a:avLst/>
          </a:prstGeom>
        </p:spPr>
      </p:pic>
    </p:spTree>
    <p:extLst>
      <p:ext uri="{BB962C8B-B14F-4D97-AF65-F5344CB8AC3E}">
        <p14:creationId xmlns:p14="http://schemas.microsoft.com/office/powerpoint/2010/main" val="205261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7CB874-057C-0E4A-DB68-FA257720334B}"/>
              </a:ext>
            </a:extLst>
          </p:cNvPr>
          <p:cNvPicPr>
            <a:picLocks noChangeAspect="1"/>
          </p:cNvPicPr>
          <p:nvPr/>
        </p:nvPicPr>
        <p:blipFill>
          <a:blip r:embed="rId2"/>
          <a:stretch>
            <a:fillRect/>
          </a:stretch>
        </p:blipFill>
        <p:spPr>
          <a:xfrm>
            <a:off x="0" y="0"/>
            <a:ext cx="7050588" cy="2626690"/>
          </a:xfrm>
          <a:prstGeom prst="rect">
            <a:avLst/>
          </a:prstGeom>
        </p:spPr>
      </p:pic>
      <p:pic>
        <p:nvPicPr>
          <p:cNvPr id="4" name="图片 3">
            <a:extLst>
              <a:ext uri="{FF2B5EF4-FFF2-40B4-BE49-F238E27FC236}">
                <a16:creationId xmlns:a16="http://schemas.microsoft.com/office/drawing/2014/main" id="{3462BC4E-9007-B4C3-161D-4E237102FEC4}"/>
              </a:ext>
            </a:extLst>
          </p:cNvPr>
          <p:cNvPicPr>
            <a:picLocks noChangeAspect="1"/>
          </p:cNvPicPr>
          <p:nvPr/>
        </p:nvPicPr>
        <p:blipFill>
          <a:blip r:embed="rId3"/>
          <a:stretch>
            <a:fillRect/>
          </a:stretch>
        </p:blipFill>
        <p:spPr>
          <a:xfrm>
            <a:off x="-1" y="2964656"/>
            <a:ext cx="7050589" cy="3893344"/>
          </a:xfrm>
          <a:prstGeom prst="rect">
            <a:avLst/>
          </a:prstGeom>
        </p:spPr>
      </p:pic>
      <p:sp>
        <p:nvSpPr>
          <p:cNvPr id="5" name="文本框 4">
            <a:extLst>
              <a:ext uri="{FF2B5EF4-FFF2-40B4-BE49-F238E27FC236}">
                <a16:creationId xmlns:a16="http://schemas.microsoft.com/office/drawing/2014/main" id="{649525B7-32BA-CBB7-E7D5-A4CA22EA026F}"/>
              </a:ext>
            </a:extLst>
          </p:cNvPr>
          <p:cNvSpPr txBox="1"/>
          <p:nvPr/>
        </p:nvSpPr>
        <p:spPr>
          <a:xfrm>
            <a:off x="7169695" y="3142000"/>
            <a:ext cx="4314826" cy="646331"/>
          </a:xfrm>
          <a:prstGeom prst="rect">
            <a:avLst/>
          </a:prstGeom>
          <a:noFill/>
        </p:spPr>
        <p:txBody>
          <a:bodyPr wrap="square" rtlCol="0">
            <a:spAutoFit/>
          </a:bodyPr>
          <a:lstStyle/>
          <a:p>
            <a:pPr algn="l"/>
            <a:r>
              <a:rPr lang="zh-CN" altLang="en-US" dirty="0">
                <a:latin typeface="Times New Roman" panose="02020603050405020304" pitchFamily="18" charset="0"/>
                <a:ea typeface="宋体" panose="02010600030101010101" pitchFamily="2" charset="-122"/>
                <a:cs typeface="Times New Roman" panose="02020603050405020304" pitchFamily="18" charset="0"/>
              </a:rPr>
              <a:t>将相似的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tile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放到同一个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warp</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中去执行。</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dirty="0">
                <a:latin typeface="Times New Roman" panose="02020603050405020304" pitchFamily="18" charset="0"/>
                <a:ea typeface="宋体" panose="02010600030101010101" pitchFamily="2" charset="-122"/>
                <a:cs typeface="Times New Roman" panose="02020603050405020304" pitchFamily="18" charset="0"/>
              </a:rPr>
              <a:t>工作负载差距太大，同步开销太大。</a:t>
            </a:r>
          </a:p>
        </p:txBody>
      </p:sp>
      <p:sp>
        <p:nvSpPr>
          <p:cNvPr id="7" name="文本框 6">
            <a:extLst>
              <a:ext uri="{FF2B5EF4-FFF2-40B4-BE49-F238E27FC236}">
                <a16:creationId xmlns:a16="http://schemas.microsoft.com/office/drawing/2014/main" id="{A084EE33-2542-E016-954C-B46D82A6EC18}"/>
              </a:ext>
            </a:extLst>
          </p:cNvPr>
          <p:cNvSpPr txBox="1"/>
          <p:nvPr/>
        </p:nvSpPr>
        <p:spPr>
          <a:xfrm>
            <a:off x="6656189" y="5751790"/>
            <a:ext cx="6097190" cy="369332"/>
          </a:xfrm>
          <a:prstGeom prst="rect">
            <a:avLst/>
          </a:prstGeom>
          <a:noFill/>
        </p:spPr>
        <p:txBody>
          <a:bodyPr wrap="square">
            <a:spAutoFit/>
          </a:bodyPr>
          <a:lstStyle/>
          <a:p>
            <a:r>
              <a:rPr lang="zh-CN" altLang="en-US" dirty="0">
                <a:hlinkClick r:id="rId4"/>
              </a:rPr>
              <a:t>漫谈高性能计算与性能优化：访存 </a:t>
            </a:r>
            <a:r>
              <a:rPr lang="en-US" altLang="zh-CN" dirty="0">
                <a:hlinkClick r:id="rId4"/>
              </a:rPr>
              <a:t>- </a:t>
            </a:r>
            <a:r>
              <a:rPr lang="zh-CN" altLang="en-US" dirty="0">
                <a:hlinkClick r:id="rId4"/>
              </a:rPr>
              <a:t>知乎 </a:t>
            </a:r>
            <a:r>
              <a:rPr lang="en-US" altLang="zh-CN" dirty="0">
                <a:hlinkClick r:id="rId4"/>
              </a:rPr>
              <a:t>(zhihu.com)</a:t>
            </a:r>
            <a:endParaRPr lang="zh-CN" altLang="en-US" dirty="0"/>
          </a:p>
        </p:txBody>
      </p:sp>
      <p:sp>
        <p:nvSpPr>
          <p:cNvPr id="9" name="文本框 8">
            <a:extLst>
              <a:ext uri="{FF2B5EF4-FFF2-40B4-BE49-F238E27FC236}">
                <a16:creationId xmlns:a16="http://schemas.microsoft.com/office/drawing/2014/main" id="{07CE978B-775D-5D3A-340C-9DEFEF4DD6AD}"/>
              </a:ext>
            </a:extLst>
          </p:cNvPr>
          <p:cNvSpPr txBox="1"/>
          <p:nvPr/>
        </p:nvSpPr>
        <p:spPr>
          <a:xfrm>
            <a:off x="7050588" y="6121122"/>
            <a:ext cx="6375796" cy="369332"/>
          </a:xfrm>
          <a:prstGeom prst="rect">
            <a:avLst/>
          </a:prstGeom>
          <a:noFill/>
        </p:spPr>
        <p:txBody>
          <a:bodyPr wrap="square">
            <a:spAutoFit/>
          </a:bodyPr>
          <a:lstStyle/>
          <a:p>
            <a:r>
              <a:rPr lang="zh-CN" altLang="en-US" dirty="0"/>
              <a:t>https://zhuanlan.zhihu.com/p/600489819</a:t>
            </a:r>
          </a:p>
        </p:txBody>
      </p:sp>
      <p:pic>
        <p:nvPicPr>
          <p:cNvPr id="11" name="图片 10">
            <a:extLst>
              <a:ext uri="{FF2B5EF4-FFF2-40B4-BE49-F238E27FC236}">
                <a16:creationId xmlns:a16="http://schemas.microsoft.com/office/drawing/2014/main" id="{90B85DDB-FC43-5568-E8A3-2102F2D53AF4}"/>
              </a:ext>
            </a:extLst>
          </p:cNvPr>
          <p:cNvPicPr>
            <a:picLocks noChangeAspect="1"/>
          </p:cNvPicPr>
          <p:nvPr/>
        </p:nvPicPr>
        <p:blipFill>
          <a:blip r:embed="rId5"/>
          <a:stretch>
            <a:fillRect/>
          </a:stretch>
        </p:blipFill>
        <p:spPr>
          <a:xfrm>
            <a:off x="6767512" y="856894"/>
            <a:ext cx="5514975" cy="752475"/>
          </a:xfrm>
          <a:prstGeom prst="rect">
            <a:avLst/>
          </a:prstGeom>
        </p:spPr>
      </p:pic>
    </p:spTree>
    <p:extLst>
      <p:ext uri="{BB962C8B-B14F-4D97-AF65-F5344CB8AC3E}">
        <p14:creationId xmlns:p14="http://schemas.microsoft.com/office/powerpoint/2010/main" val="1820909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493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4652416-7235-02E6-DF68-F6EAAF6C7F8E}"/>
              </a:ext>
            </a:extLst>
          </p:cNvPr>
          <p:cNvPicPr>
            <a:picLocks noChangeAspect="1"/>
          </p:cNvPicPr>
          <p:nvPr/>
        </p:nvPicPr>
        <p:blipFill>
          <a:blip r:embed="rId2"/>
          <a:stretch>
            <a:fillRect/>
          </a:stretch>
        </p:blipFill>
        <p:spPr>
          <a:xfrm>
            <a:off x="277229" y="0"/>
            <a:ext cx="11637541" cy="6858000"/>
          </a:xfrm>
          <a:prstGeom prst="rect">
            <a:avLst/>
          </a:prstGeom>
        </p:spPr>
      </p:pic>
    </p:spTree>
    <p:extLst>
      <p:ext uri="{BB962C8B-B14F-4D97-AF65-F5344CB8AC3E}">
        <p14:creationId xmlns:p14="http://schemas.microsoft.com/office/powerpoint/2010/main" val="647354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A896DDC-5FC2-A40D-63C5-DC6566E3037B}"/>
              </a:ext>
            </a:extLst>
          </p:cNvPr>
          <p:cNvSpPr txBox="1"/>
          <p:nvPr/>
        </p:nvSpPr>
        <p:spPr>
          <a:xfrm>
            <a:off x="0" y="0"/>
            <a:ext cx="8458200" cy="2308324"/>
          </a:xfrm>
          <a:prstGeom prst="rect">
            <a:avLst/>
          </a:prstGeom>
          <a:noFill/>
        </p:spPr>
        <p:txBody>
          <a:bodyPr wrap="square" rtlCol="0">
            <a:spAutoFit/>
          </a:bodyPr>
          <a:lstStyle/>
          <a:p>
            <a:pPr algn="l"/>
            <a:r>
              <a:rPr lang="en-US" altLang="zh-CN" dirty="0">
                <a:latin typeface="Times New Roman" panose="02020603050405020304" pitchFamily="18" charset="0"/>
                <a:ea typeface="宋体" panose="02010600030101010101" pitchFamily="2" charset="-122"/>
                <a:cs typeface="Times New Roman" panose="02020603050405020304" pitchFamily="18" charset="0"/>
              </a:rPr>
              <a:t>Guideline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l">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减少程序大小以避免指令缓存溢出。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l">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增加</a:t>
            </a:r>
            <a:r>
              <a:rPr lang="en-US" altLang="zh-CN" dirty="0">
                <a:latin typeface="Times New Roman" panose="02020603050405020304" pitchFamily="18" charset="0"/>
                <a:ea typeface="宋体" panose="02010600030101010101" pitchFamily="2" charset="-122"/>
                <a:cs typeface="Times New Roman" panose="02020603050405020304" pitchFamily="18" charset="0"/>
              </a:rPr>
              <a:t>grid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大小以通过线程级并行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(TLP)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隐藏延迟。</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l">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通过循环展开、在编译时计算偏移量和常量以及使用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TC</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将浮点操作合并到</a:t>
            </a:r>
            <a:r>
              <a:rPr lang="en-US" altLang="zh-CN" dirty="0">
                <a:latin typeface="Times New Roman" panose="02020603050405020304" pitchFamily="18" charset="0"/>
                <a:ea typeface="宋体" panose="02010600030101010101" pitchFamily="2" charset="-122"/>
                <a:cs typeface="Times New Roman" panose="02020603050405020304" pitchFamily="18" charset="0"/>
              </a:rPr>
              <a:t>HMMA</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来减少固定延迟操作。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l">
              <a:buAutoNum type="arabicPeriod"/>
            </a:pP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不使用共享内存，直接加载重用机会少的数据到寄存器文件。</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l">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128B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合并事务和长向量内存操作</a:t>
            </a:r>
            <a:r>
              <a:rPr lang="en-US" altLang="zh-CN" dirty="0">
                <a:latin typeface="Times New Roman" panose="02020603050405020304" pitchFamily="18" charset="0"/>
                <a:ea typeface="宋体" panose="02010600030101010101" pitchFamily="2" charset="-122"/>
                <a:cs typeface="Times New Roman" panose="02020603050405020304" pitchFamily="18" charset="0"/>
              </a:rPr>
              <a:t>(LDG.128)</a:t>
            </a:r>
            <a:r>
              <a:rPr lang="zh-CN" altLang="en-US" dirty="0">
                <a:latin typeface="Times New Roman" panose="02020603050405020304" pitchFamily="18" charset="0"/>
                <a:ea typeface="宋体" panose="02010600030101010101" pitchFamily="2" charset="-122"/>
                <a:cs typeface="Times New Roman" panose="02020603050405020304" pitchFamily="18" charset="0"/>
              </a:rPr>
              <a:t>提高带宽利用率。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p>
        </p:txBody>
      </p:sp>
      <p:graphicFrame>
        <p:nvGraphicFramePr>
          <p:cNvPr id="5" name="表格 5">
            <a:extLst>
              <a:ext uri="{FF2B5EF4-FFF2-40B4-BE49-F238E27FC236}">
                <a16:creationId xmlns:a16="http://schemas.microsoft.com/office/drawing/2014/main" id="{82000864-8C96-1214-F07F-A6DE8E057EE6}"/>
              </a:ext>
            </a:extLst>
          </p:cNvPr>
          <p:cNvGraphicFramePr>
            <a:graphicFrameLocks noGrp="1"/>
          </p:cNvGraphicFramePr>
          <p:nvPr>
            <p:extLst>
              <p:ext uri="{D42A27DB-BD31-4B8C-83A1-F6EECF244321}">
                <p14:modId xmlns:p14="http://schemas.microsoft.com/office/powerpoint/2010/main" val="2196540364"/>
              </p:ext>
            </p:extLst>
          </p:nvPr>
        </p:nvGraphicFramePr>
        <p:xfrm>
          <a:off x="438944" y="2184135"/>
          <a:ext cx="10132060" cy="1483360"/>
        </p:xfrm>
        <a:graphic>
          <a:graphicData uri="http://schemas.openxmlformats.org/drawingml/2006/table">
            <a:tbl>
              <a:tblPr firstRow="1" bandRow="1">
                <a:tableStyleId>{5C22544A-7EE6-4342-B048-85BDC9FD1C3A}</a:tableStyleId>
              </a:tblPr>
              <a:tblGrid>
                <a:gridCol w="246380">
                  <a:extLst>
                    <a:ext uri="{9D8B030D-6E8A-4147-A177-3AD203B41FA5}">
                      <a16:colId xmlns:a16="http://schemas.microsoft.com/office/drawing/2014/main" val="2996427571"/>
                    </a:ext>
                  </a:extLst>
                </a:gridCol>
                <a:gridCol w="3497580">
                  <a:extLst>
                    <a:ext uri="{9D8B030D-6E8A-4147-A177-3AD203B41FA5}">
                      <a16:colId xmlns:a16="http://schemas.microsoft.com/office/drawing/2014/main" val="442654134"/>
                    </a:ext>
                  </a:extLst>
                </a:gridCol>
                <a:gridCol w="2528887">
                  <a:extLst>
                    <a:ext uri="{9D8B030D-6E8A-4147-A177-3AD203B41FA5}">
                      <a16:colId xmlns:a16="http://schemas.microsoft.com/office/drawing/2014/main" val="256561613"/>
                    </a:ext>
                  </a:extLst>
                </a:gridCol>
                <a:gridCol w="3859213">
                  <a:extLst>
                    <a:ext uri="{9D8B030D-6E8A-4147-A177-3AD203B41FA5}">
                      <a16:colId xmlns:a16="http://schemas.microsoft.com/office/drawing/2014/main" val="2800847221"/>
                    </a:ext>
                  </a:extLst>
                </a:gridCol>
              </a:tblGrid>
              <a:tr h="370840">
                <a:tc>
                  <a: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4020890986"/>
                  </a:ext>
                </a:extLst>
              </a:tr>
              <a:tr h="370840">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FPU-based 1-D </a:t>
                      </a:r>
                      <a:r>
                        <a:rPr lang="en-US" altLang="zh-CN" sz="1800" kern="1200" dirty="0" err="1">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Subwarp</a:t>
                      </a:r>
                      <a:r>
                        <a:rPr lang="en-US" altLang="zh-CN" sz="180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 Tiling</a:t>
                      </a:r>
                      <a:endParaRPr lang="zh-CN" altLang="zh-CN" sz="180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749603652"/>
                  </a:ext>
                </a:extLst>
              </a:tr>
              <a:tr h="370840">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TCU-based 1-D Warp Tiling</a:t>
                      </a:r>
                      <a:endParaRPr lang="zh-CN" altLang="zh-CN" sz="180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818364583"/>
                  </a:ext>
                </a:extLst>
              </a:tr>
              <a:tr h="370840">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sz="180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TCU-based 1-D Octet Tiling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91177382"/>
                  </a:ext>
                </a:extLst>
              </a:tr>
            </a:tbl>
          </a:graphicData>
        </a:graphic>
      </p:graphicFrame>
    </p:spTree>
    <p:extLst>
      <p:ext uri="{BB962C8B-B14F-4D97-AF65-F5344CB8AC3E}">
        <p14:creationId xmlns:p14="http://schemas.microsoft.com/office/powerpoint/2010/main" val="944583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图片 5">
            <a:extLst>
              <a:ext uri="{FF2B5EF4-FFF2-40B4-BE49-F238E27FC236}">
                <a16:creationId xmlns:a16="http://schemas.microsoft.com/office/drawing/2014/main" id="{A7DFA042-65B4-7815-0D3B-E276274C2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08550" cy="4565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01884E7-9299-4642-7DF7-786FD52C1DBB}"/>
              </a:ext>
            </a:extLst>
          </p:cNvPr>
          <p:cNvSpPr>
            <a:spLocks noChangeArrowheads="1"/>
          </p:cNvSpPr>
          <p:nvPr/>
        </p:nvSpPr>
        <p:spPr bwMode="auto">
          <a:xfrm>
            <a:off x="4657724" y="352545"/>
            <a:ext cx="744140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eaLnBrk="0" fontAlgn="base" hangingPunct="0">
              <a:spcBef>
                <a:spcPct val="0"/>
              </a:spcBef>
              <a:spcAft>
                <a:spcPct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FPU-based 1-D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Subwarp</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Tiling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先</a:t>
            </a:r>
            <a:r>
              <a:rPr lang="zh-CN" altLang="zh-CN" dirty="0">
                <a:latin typeface="Times New Roman" panose="02020603050405020304" pitchFamily="18" charset="0"/>
                <a:ea typeface="宋体" panose="02010600030101010101" pitchFamily="2" charset="-122"/>
                <a:cs typeface="Times New Roman" panose="02020603050405020304" pitchFamily="18" charset="0"/>
              </a:rPr>
              <a:t>将共享的稀疏矩阵加载到</a:t>
            </a:r>
            <a:r>
              <a:rPr lang="en-US" altLang="zh-CN" dirty="0">
                <a:latin typeface="Times New Roman" panose="02020603050405020304" pitchFamily="18" charset="0"/>
                <a:ea typeface="宋体" panose="02010600030101010101" pitchFamily="2" charset="-122"/>
                <a:cs typeface="Times New Roman" panose="02020603050405020304" pitchFamily="18" charset="0"/>
              </a:rPr>
              <a:t>shared memory</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中，每个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warp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再加载自己的稠密矩阵到寄存器中进行计算（</a:t>
            </a:r>
            <a:r>
              <a:rPr lang="en-US" altLang="zh-CN" dirty="0">
                <a:latin typeface="Times New Roman" panose="02020603050405020304" pitchFamily="18" charset="0"/>
                <a:ea typeface="宋体" panose="02010600030101010101" pitchFamily="2" charset="-122"/>
                <a:cs typeface="Times New Roman" panose="02020603050405020304" pitchFamily="18" charset="0"/>
              </a:rPr>
              <a:t>G4</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结合</a:t>
            </a:r>
            <a:r>
              <a:rPr lang="en-US" altLang="zh-CN" dirty="0">
                <a:latin typeface="Times New Roman" panose="02020603050405020304" pitchFamily="18" charset="0"/>
                <a:ea typeface="宋体" panose="02010600030101010101" pitchFamily="2" charset="-122"/>
                <a:cs typeface="Times New Roman" panose="02020603050405020304" pitchFamily="18" charset="0"/>
              </a:rPr>
              <a:t>G5</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，可以每行加载连续数据，并且只要一条指令。</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defTabSz="914400" rtl="0" eaLnBrk="0" fontAlgn="base" latinLnBrk="0" hangingPunct="0">
              <a:lnSpc>
                <a:spcPct val="100000"/>
              </a:lnSpc>
              <a:spcBef>
                <a:spcPct val="0"/>
              </a:spcBef>
              <a:spcAft>
                <a:spcPct val="0"/>
              </a:spcAft>
              <a:buClrTx/>
              <a:buSzTx/>
              <a:buFontTx/>
              <a:buNone/>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但是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G1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G2</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G5</a:t>
            </a:r>
            <a:r>
              <a:rPr lang="zh-CN" altLang="en-US" dirty="0">
                <a:latin typeface="Times New Roman" panose="02020603050405020304" pitchFamily="18" charset="0"/>
                <a:ea typeface="宋体" panose="02010600030101010101" pitchFamily="2" charset="-122"/>
                <a:cs typeface="Times New Roman" panose="02020603050405020304" pitchFamily="18" charset="0"/>
              </a:rPr>
              <a:t>之间存在矛盾。</a:t>
            </a:r>
          </a:p>
        </p:txBody>
      </p:sp>
      <p:pic>
        <p:nvPicPr>
          <p:cNvPr id="5" name="图片 4">
            <a:extLst>
              <a:ext uri="{FF2B5EF4-FFF2-40B4-BE49-F238E27FC236}">
                <a16:creationId xmlns:a16="http://schemas.microsoft.com/office/drawing/2014/main" id="{11B1754E-A8CB-AF98-07E2-E275A76CEDF9}"/>
              </a:ext>
            </a:extLst>
          </p:cNvPr>
          <p:cNvPicPr>
            <a:picLocks noChangeAspect="1"/>
          </p:cNvPicPr>
          <p:nvPr/>
        </p:nvPicPr>
        <p:blipFill>
          <a:blip r:embed="rId3"/>
          <a:stretch>
            <a:fillRect/>
          </a:stretch>
        </p:blipFill>
        <p:spPr>
          <a:xfrm>
            <a:off x="8741569" y="5350669"/>
            <a:ext cx="1470247" cy="450601"/>
          </a:xfrm>
          <a:prstGeom prst="rect">
            <a:avLst/>
          </a:prstGeom>
        </p:spPr>
      </p:pic>
    </p:spTree>
    <p:extLst>
      <p:ext uri="{BB962C8B-B14F-4D97-AF65-F5344CB8AC3E}">
        <p14:creationId xmlns:p14="http://schemas.microsoft.com/office/powerpoint/2010/main" val="3739822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837E2CE-FE67-E769-FBFB-7176B5199877}"/>
              </a:ext>
            </a:extLst>
          </p:cNvPr>
          <p:cNvPicPr>
            <a:picLocks noChangeAspect="1"/>
          </p:cNvPicPr>
          <p:nvPr/>
        </p:nvPicPr>
        <p:blipFill rotWithShape="1">
          <a:blip r:embed="rId2"/>
          <a:srcRect b="2309"/>
          <a:stretch/>
        </p:blipFill>
        <p:spPr bwMode="auto">
          <a:xfrm>
            <a:off x="0" y="72767"/>
            <a:ext cx="6857204" cy="4713546"/>
          </a:xfrm>
          <a:prstGeom prst="rect">
            <a:avLst/>
          </a:prstGeom>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ABA11055-B548-7473-8712-AABAB9B63C69}"/>
              </a:ext>
            </a:extLst>
          </p:cNvPr>
          <p:cNvSpPr txBox="1"/>
          <p:nvPr/>
        </p:nvSpPr>
        <p:spPr>
          <a:xfrm>
            <a:off x="6977657" y="308252"/>
            <a:ext cx="5214343" cy="923330"/>
          </a:xfrm>
          <a:prstGeom prst="rect">
            <a:avLst/>
          </a:prstGeom>
          <a:noFill/>
        </p:spPr>
        <p:txBody>
          <a:bodyPr wrap="square">
            <a:spAutoFit/>
          </a:bodyPr>
          <a:lstStyle/>
          <a:p>
            <a:pPr lvl="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TCU-based 1-D Warp Tiling</a:t>
            </a:r>
          </a:p>
          <a:p>
            <a:pPr lvl="0" algn="just"/>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lvl="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C61310CD-AEA9-F938-A1B8-2DC524D40590}"/>
              </a:ext>
            </a:extLst>
          </p:cNvPr>
          <p:cNvSpPr txBox="1"/>
          <p:nvPr/>
        </p:nvSpPr>
        <p:spPr>
          <a:xfrm>
            <a:off x="6649044" y="1956138"/>
            <a:ext cx="5116712" cy="2031325"/>
          </a:xfrm>
          <a:prstGeom prst="rect">
            <a:avLst/>
          </a:prstGeom>
          <a:noFill/>
        </p:spPr>
        <p:txBody>
          <a:bodyPr wrap="square">
            <a:spAutoFit/>
          </a:bodyPr>
          <a:lstStyle/>
          <a:p>
            <a:pPr lvl="0" algn="just"/>
            <a:r>
              <a:rPr lang="en-US"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WMMA::HMMA.884.F32</a:t>
            </a:r>
          </a:p>
          <a:p>
            <a:pPr lvl="0" algn="just"/>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lvl="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warp</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执行一个</a:t>
            </a:r>
            <a:r>
              <a:rPr lang="en-US" altLang="zh-CN" sz="1800" b="1" kern="100" dirty="0" err="1">
                <a:effectLst/>
                <a:latin typeface="Times New Roman" panose="02020603050405020304" pitchFamily="18" charset="0"/>
                <a:ea typeface="宋体" panose="02010600030101010101" pitchFamily="2" charset="-122"/>
                <a:cs typeface="Times New Roman" panose="02020603050405020304" pitchFamily="18" charset="0"/>
              </a:rPr>
              <a:t>wmma</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。按照上一条，则需要执行多次</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884.</a:t>
            </a:r>
          </a:p>
          <a:p>
            <a:pPr lvl="0" algn="just"/>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lvl="0" algn="just"/>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CUDA</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优化了指令，合并出</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m8n32k16</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API</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WMMA::HMMA.83216.F32</a:t>
            </a:r>
          </a:p>
        </p:txBody>
      </p:sp>
    </p:spTree>
    <p:extLst>
      <p:ext uri="{BB962C8B-B14F-4D97-AF65-F5344CB8AC3E}">
        <p14:creationId xmlns:p14="http://schemas.microsoft.com/office/powerpoint/2010/main" val="2390778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B0E430-C4C1-3A74-BBD5-05659D7F7B4A}"/>
              </a:ext>
            </a:extLst>
          </p:cNvPr>
          <p:cNvPicPr>
            <a:picLocks noChangeAspect="1"/>
          </p:cNvPicPr>
          <p:nvPr/>
        </p:nvPicPr>
        <p:blipFill>
          <a:blip r:embed="rId2"/>
          <a:stretch>
            <a:fillRect/>
          </a:stretch>
        </p:blipFill>
        <p:spPr>
          <a:xfrm>
            <a:off x="0" y="1"/>
            <a:ext cx="5865019" cy="5053104"/>
          </a:xfrm>
          <a:prstGeom prst="rect">
            <a:avLst/>
          </a:prstGeom>
        </p:spPr>
      </p:pic>
      <p:sp>
        <p:nvSpPr>
          <p:cNvPr id="5" name="文本框 4">
            <a:extLst>
              <a:ext uri="{FF2B5EF4-FFF2-40B4-BE49-F238E27FC236}">
                <a16:creationId xmlns:a16="http://schemas.microsoft.com/office/drawing/2014/main" id="{45191236-8FC4-ADD5-B383-F477CFE592BA}"/>
              </a:ext>
            </a:extLst>
          </p:cNvPr>
          <p:cNvSpPr txBox="1"/>
          <p:nvPr/>
        </p:nvSpPr>
        <p:spPr>
          <a:xfrm>
            <a:off x="5941814" y="722590"/>
            <a:ext cx="6097190" cy="2308324"/>
          </a:xfrm>
          <a:prstGeom prst="rect">
            <a:avLst/>
          </a:prstGeom>
          <a:noFill/>
        </p:spPr>
        <p:txBody>
          <a:bodyPr wrap="square">
            <a:spAutoFit/>
          </a:bodyPr>
          <a:lstStyle/>
          <a:p>
            <a:pPr lvl="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TCU-based 1-D Octet Tiling</a:t>
            </a:r>
          </a:p>
          <a:p>
            <a:pPr lvl="0" algn="just"/>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lvl="0" algn="just"/>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0" algn="just"/>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0" algn="just"/>
            <a:endParaRPr lang="en-US" altLang="zh-CN"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0" algn="just"/>
            <a:endParaRPr lang="en-US"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algn="just"/>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lvl="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539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8402CC3D-E1B8-544B-D8D9-ACEE83EEDFA9}"/>
              </a:ext>
            </a:extLst>
          </p:cNvPr>
          <p:cNvGraphicFramePr>
            <a:graphicFrameLocks noGrp="1"/>
          </p:cNvGraphicFramePr>
          <p:nvPr>
            <p:extLst>
              <p:ext uri="{D42A27DB-BD31-4B8C-83A1-F6EECF244321}">
                <p14:modId xmlns:p14="http://schemas.microsoft.com/office/powerpoint/2010/main" val="1392532819"/>
              </p:ext>
            </p:extLst>
          </p:nvPr>
        </p:nvGraphicFramePr>
        <p:xfrm>
          <a:off x="424657" y="441059"/>
          <a:ext cx="9733756" cy="2749262"/>
        </p:xfrm>
        <a:graphic>
          <a:graphicData uri="http://schemas.openxmlformats.org/drawingml/2006/table">
            <a:tbl>
              <a:tblPr firstRow="1" bandRow="1">
                <a:tableStyleId>{5C22544A-7EE6-4342-B048-85BDC9FD1C3A}</a:tableStyleId>
              </a:tblPr>
              <a:tblGrid>
                <a:gridCol w="432846">
                  <a:extLst>
                    <a:ext uri="{9D8B030D-6E8A-4147-A177-3AD203B41FA5}">
                      <a16:colId xmlns:a16="http://schemas.microsoft.com/office/drawing/2014/main" val="157815493"/>
                    </a:ext>
                  </a:extLst>
                </a:gridCol>
                <a:gridCol w="1556889">
                  <a:extLst>
                    <a:ext uri="{9D8B030D-6E8A-4147-A177-3AD203B41FA5}">
                      <a16:colId xmlns:a16="http://schemas.microsoft.com/office/drawing/2014/main" val="3438749418"/>
                    </a:ext>
                  </a:extLst>
                </a:gridCol>
                <a:gridCol w="3173008">
                  <a:extLst>
                    <a:ext uri="{9D8B030D-6E8A-4147-A177-3AD203B41FA5}">
                      <a16:colId xmlns:a16="http://schemas.microsoft.com/office/drawing/2014/main" val="1550006483"/>
                    </a:ext>
                  </a:extLst>
                </a:gridCol>
                <a:gridCol w="4571013">
                  <a:extLst>
                    <a:ext uri="{9D8B030D-6E8A-4147-A177-3AD203B41FA5}">
                      <a16:colId xmlns:a16="http://schemas.microsoft.com/office/drawing/2014/main" val="3582244724"/>
                    </a:ext>
                  </a:extLst>
                </a:gridCol>
              </a:tblGrid>
              <a:tr h="502998">
                <a:tc>
                  <a: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Contribution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834296148"/>
                  </a:ext>
                </a:extLst>
              </a:tr>
              <a:tr h="1240268">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GE-SPMM</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CSR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类</a:t>
                      </a:r>
                      <a:r>
                        <a:rPr lang="en-US" altLang="zh-CN" sz="1800"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SPMM</a:t>
                      </a:r>
                      <a:r>
                        <a:rPr lang="zh-CN" altLang="zh-CN" sz="1800"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内核</a:t>
                      </a:r>
                      <a:endParaRPr lang="zh-CN" altLang="en-US" sz="1800" kern="1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marL="342900" indent="-342900">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加速</a:t>
                      </a:r>
                      <a:r>
                        <a:rPr lang="en-US" altLang="zh-CN" dirty="0">
                          <a:latin typeface="Times New Roman" panose="02020603050405020304" pitchFamily="18" charset="0"/>
                          <a:ea typeface="宋体" panose="02010600030101010101" pitchFamily="2" charset="-122"/>
                          <a:cs typeface="Times New Roman" panose="02020603050405020304" pitchFamily="18" charset="0"/>
                        </a:rPr>
                        <a:t>GNN</a:t>
                      </a:r>
                    </a:p>
                    <a:p>
                      <a:pPr marL="342900" indent="-342900">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可集成到现有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GNN</a:t>
                      </a:r>
                      <a:r>
                        <a:rPr lang="zh-CN" altLang="en-US" dirty="0">
                          <a:latin typeface="Times New Roman" panose="02020603050405020304" pitchFamily="18" charset="0"/>
                          <a:ea typeface="宋体" panose="02010600030101010101" pitchFamily="2" charset="-122"/>
                          <a:cs typeface="Times New Roman" panose="02020603050405020304" pitchFamily="18" charset="0"/>
                        </a:rPr>
                        <a:t>框架</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rPr>
                        <a:t>没有格式转换开销</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648673354"/>
                  </a:ext>
                </a:extLst>
              </a:tr>
              <a:tr h="502998">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CRC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zh-CN" sz="1800" kern="100" dirty="0">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合并行缓存</a:t>
                      </a:r>
                      <a:r>
                        <a:rPr lang="en-US" altLang="zh-CN" sz="1800" kern="100" dirty="0">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(CRC)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提高带宽利用率</a:t>
                      </a:r>
                    </a:p>
                  </a:txBody>
                  <a:tcPr/>
                </a:tc>
                <a:extLst>
                  <a:ext uri="{0D108BD9-81ED-4DB2-BD59-A6C34878D82A}">
                    <a16:rowId xmlns:a16="http://schemas.microsoft.com/office/drawing/2014/main" val="250025057"/>
                  </a:ext>
                </a:extLst>
              </a:tr>
              <a:tr h="502998">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CWM</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粗粒度</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warp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合并</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减少访存事务，提高了指令级并行</a:t>
                      </a:r>
                    </a:p>
                  </a:txBody>
                  <a:tcPr/>
                </a:tc>
                <a:extLst>
                  <a:ext uri="{0D108BD9-81ED-4DB2-BD59-A6C34878D82A}">
                    <a16:rowId xmlns:a16="http://schemas.microsoft.com/office/drawing/2014/main" val="3035394139"/>
                  </a:ext>
                </a:extLst>
              </a:tr>
            </a:tbl>
          </a:graphicData>
        </a:graphic>
      </p:graphicFrame>
      <p:sp>
        <p:nvSpPr>
          <p:cNvPr id="6" name="文本框 5">
            <a:extLst>
              <a:ext uri="{FF2B5EF4-FFF2-40B4-BE49-F238E27FC236}">
                <a16:creationId xmlns:a16="http://schemas.microsoft.com/office/drawing/2014/main" id="{51F5BD0A-6A6E-0937-E963-26164D0DCE36}"/>
              </a:ext>
            </a:extLst>
          </p:cNvPr>
          <p:cNvSpPr txBox="1"/>
          <p:nvPr/>
        </p:nvSpPr>
        <p:spPr>
          <a:xfrm>
            <a:off x="547192" y="3807530"/>
            <a:ext cx="10611346" cy="646331"/>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GE-SPMM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比</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NVIDIA </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Cusparse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Graphblast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的加速比分别达到</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1.41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倍和</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1.81×.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我们还将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GE-SPMM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嵌入到</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GNN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框架中，对</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GCN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Graphsage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等常用</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GNN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模型的训练时间减少了</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3.67×CUDA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时间。</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3089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76C2C8-D3EC-5451-7BC1-83F0A4FFF0CA}"/>
              </a:ext>
            </a:extLst>
          </p:cNvPr>
          <p:cNvPicPr>
            <a:picLocks noChangeAspect="1"/>
          </p:cNvPicPr>
          <p:nvPr/>
        </p:nvPicPr>
        <p:blipFill>
          <a:blip r:embed="rId2"/>
          <a:stretch>
            <a:fillRect/>
          </a:stretch>
        </p:blipFill>
        <p:spPr>
          <a:xfrm>
            <a:off x="302577" y="1099186"/>
            <a:ext cx="6526848" cy="2222974"/>
          </a:xfrm>
          <a:prstGeom prst="rect">
            <a:avLst/>
          </a:prstGeom>
        </p:spPr>
      </p:pic>
      <p:sp>
        <p:nvSpPr>
          <p:cNvPr id="4" name="文本框 3">
            <a:extLst>
              <a:ext uri="{FF2B5EF4-FFF2-40B4-BE49-F238E27FC236}">
                <a16:creationId xmlns:a16="http://schemas.microsoft.com/office/drawing/2014/main" id="{E301F7AA-098A-491F-6B32-EB8EB6FF9DED}"/>
              </a:ext>
            </a:extLst>
          </p:cNvPr>
          <p:cNvSpPr txBox="1"/>
          <p:nvPr/>
        </p:nvSpPr>
        <p:spPr>
          <a:xfrm>
            <a:off x="528638" y="421481"/>
            <a:ext cx="7415212"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CSR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数据格式</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许多框架以及数据集使用的稀疏矩阵存储格式</a:t>
            </a:r>
          </a:p>
        </p:txBody>
      </p:sp>
      <p:pic>
        <p:nvPicPr>
          <p:cNvPr id="5" name="图片 4">
            <a:extLst>
              <a:ext uri="{FF2B5EF4-FFF2-40B4-BE49-F238E27FC236}">
                <a16:creationId xmlns:a16="http://schemas.microsoft.com/office/drawing/2014/main" id="{2FC62B1B-7140-E386-62FC-E68FF74F8C0F}"/>
              </a:ext>
            </a:extLst>
          </p:cNvPr>
          <p:cNvPicPr>
            <a:picLocks noChangeAspect="1"/>
          </p:cNvPicPr>
          <p:nvPr/>
        </p:nvPicPr>
        <p:blipFill>
          <a:blip r:embed="rId3"/>
          <a:stretch>
            <a:fillRect/>
          </a:stretch>
        </p:blipFill>
        <p:spPr>
          <a:xfrm>
            <a:off x="622617" y="3535841"/>
            <a:ext cx="5003165" cy="3208655"/>
          </a:xfrm>
          <a:prstGeom prst="rect">
            <a:avLst/>
          </a:prstGeom>
        </p:spPr>
      </p:pic>
      <p:sp>
        <p:nvSpPr>
          <p:cNvPr id="6" name="矩形 5">
            <a:extLst>
              <a:ext uri="{FF2B5EF4-FFF2-40B4-BE49-F238E27FC236}">
                <a16:creationId xmlns:a16="http://schemas.microsoft.com/office/drawing/2014/main" id="{CAA3F784-54A5-A5AA-D186-6C3E37B0A4B3}"/>
              </a:ext>
            </a:extLst>
          </p:cNvPr>
          <p:cNvSpPr/>
          <p:nvPr/>
        </p:nvSpPr>
        <p:spPr>
          <a:xfrm>
            <a:off x="9329737" y="1907381"/>
            <a:ext cx="2271713" cy="10001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DF7574B-A839-8398-EE24-F7F240EDF2A4}"/>
              </a:ext>
            </a:extLst>
          </p:cNvPr>
          <p:cNvSpPr/>
          <p:nvPr/>
        </p:nvSpPr>
        <p:spPr>
          <a:xfrm>
            <a:off x="8379619" y="1907381"/>
            <a:ext cx="835818" cy="100012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0EFDB00-7095-A545-9310-FD7BD56D4F78}"/>
              </a:ext>
            </a:extLst>
          </p:cNvPr>
          <p:cNvSpPr/>
          <p:nvPr/>
        </p:nvSpPr>
        <p:spPr>
          <a:xfrm>
            <a:off x="9329737" y="850107"/>
            <a:ext cx="2271712" cy="88820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2629FC-00E6-0895-043B-8FC70853D1F7}"/>
              </a:ext>
            </a:extLst>
          </p:cNvPr>
          <p:cNvSpPr txBox="1"/>
          <p:nvPr/>
        </p:nvSpPr>
        <p:spPr>
          <a:xfrm>
            <a:off x="7993856" y="1832352"/>
            <a:ext cx="271463" cy="369332"/>
          </a:xfrm>
          <a:prstGeom prst="rect">
            <a:avLst/>
          </a:prstGeom>
          <a:noFill/>
        </p:spPr>
        <p:txBody>
          <a:bodyPr wrap="square" rtlCol="0">
            <a:spAutoFit/>
          </a:bodyPr>
          <a:lstStyle/>
          <a:p>
            <a:r>
              <a:rPr lang="en-US" altLang="zh-CN" dirty="0" err="1"/>
              <a:t>i</a:t>
            </a:r>
            <a:endParaRPr lang="zh-CN" altLang="en-US" dirty="0"/>
          </a:p>
        </p:txBody>
      </p:sp>
      <p:sp>
        <p:nvSpPr>
          <p:cNvPr id="10" name="文本框 9">
            <a:extLst>
              <a:ext uri="{FF2B5EF4-FFF2-40B4-BE49-F238E27FC236}">
                <a16:creationId xmlns:a16="http://schemas.microsoft.com/office/drawing/2014/main" id="{947F701A-AD1D-35F3-8B8E-E8B899ECDE1F}"/>
              </a:ext>
            </a:extLst>
          </p:cNvPr>
          <p:cNvSpPr txBox="1"/>
          <p:nvPr/>
        </p:nvSpPr>
        <p:spPr>
          <a:xfrm>
            <a:off x="9382125" y="402431"/>
            <a:ext cx="271463" cy="369332"/>
          </a:xfrm>
          <a:prstGeom prst="rect">
            <a:avLst/>
          </a:prstGeom>
          <a:noFill/>
        </p:spPr>
        <p:txBody>
          <a:bodyPr wrap="square" rtlCol="0">
            <a:spAutoFit/>
          </a:bodyPr>
          <a:lstStyle/>
          <a:p>
            <a:r>
              <a:rPr lang="en-US" altLang="zh-CN" dirty="0"/>
              <a:t>j </a:t>
            </a:r>
          </a:p>
        </p:txBody>
      </p:sp>
      <p:cxnSp>
        <p:nvCxnSpPr>
          <p:cNvPr id="12" name="直接箭头连接符 11">
            <a:extLst>
              <a:ext uri="{FF2B5EF4-FFF2-40B4-BE49-F238E27FC236}">
                <a16:creationId xmlns:a16="http://schemas.microsoft.com/office/drawing/2014/main" id="{B562F086-486D-F4E5-D45E-6C215986B597}"/>
              </a:ext>
            </a:extLst>
          </p:cNvPr>
          <p:cNvCxnSpPr>
            <a:cxnSpLocks/>
          </p:cNvCxnSpPr>
          <p:nvPr/>
        </p:nvCxnSpPr>
        <p:spPr>
          <a:xfrm>
            <a:off x="9653588" y="606147"/>
            <a:ext cx="186928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B0610AA-AAFE-866D-3DB7-9E12858FD58F}"/>
              </a:ext>
            </a:extLst>
          </p:cNvPr>
          <p:cNvCxnSpPr>
            <a:cxnSpLocks/>
          </p:cNvCxnSpPr>
          <p:nvPr/>
        </p:nvCxnSpPr>
        <p:spPr>
          <a:xfrm>
            <a:off x="8129587" y="2294453"/>
            <a:ext cx="0" cy="5559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A81D066-0483-F9D5-612E-C8442D3A10A5}"/>
              </a:ext>
            </a:extLst>
          </p:cNvPr>
          <p:cNvSpPr txBox="1"/>
          <p:nvPr/>
        </p:nvSpPr>
        <p:spPr>
          <a:xfrm>
            <a:off x="6350794" y="3630533"/>
            <a:ext cx="5357811" cy="923330"/>
          </a:xfrm>
          <a:prstGeom prst="rect">
            <a:avLst/>
          </a:prstGeom>
          <a:noFill/>
        </p:spPr>
        <p:txBody>
          <a:bodyPr wrap="square" rtlCol="0">
            <a:spAutoFit/>
          </a:bodyPr>
          <a:lstStyle/>
          <a:p>
            <a:r>
              <a:rPr lang="zh-CN" altLang="en-US" dirty="0"/>
              <a:t>对于不同</a:t>
            </a:r>
            <a:r>
              <a:rPr lang="en-US" altLang="zh-CN" dirty="0"/>
              <a:t>j</a:t>
            </a:r>
            <a:r>
              <a:rPr lang="zh-CN" altLang="en-US" dirty="0"/>
              <a:t>（</a:t>
            </a:r>
            <a:r>
              <a:rPr lang="en-US" altLang="zh-CN" dirty="0"/>
              <a:t>B</a:t>
            </a:r>
            <a:r>
              <a:rPr lang="zh-CN" altLang="en-US" dirty="0"/>
              <a:t>矩阵不同列），总要反复读取</a:t>
            </a:r>
            <a:r>
              <a:rPr lang="en-US" altLang="zh-CN" dirty="0"/>
              <a:t>A</a:t>
            </a:r>
            <a:r>
              <a:rPr lang="zh-CN" altLang="en-US" dirty="0"/>
              <a:t>矩阵。</a:t>
            </a:r>
            <a:endParaRPr lang="en-US" altLang="zh-CN" dirty="0"/>
          </a:p>
          <a:p>
            <a:r>
              <a:rPr lang="zh-CN" altLang="zh-CN" sz="1800" dirty="0">
                <a:effectLst/>
                <a:highlight>
                  <a:srgbClr val="FFFF00"/>
                </a:highlight>
                <a:ea typeface="等线" panose="02010600030101010101" pitchFamily="2" charset="-122"/>
                <a:cs typeface="Times New Roman" panose="02020603050405020304" pitchFamily="18" charset="0"/>
              </a:rPr>
              <a:t>不能充分利用一个内存事务中的数据</a:t>
            </a:r>
            <a:endParaRPr lang="en-US" altLang="zh-CN" dirty="0"/>
          </a:p>
          <a:p>
            <a:r>
              <a:rPr lang="en-US" altLang="zh-CN" dirty="0"/>
              <a:t>A</a:t>
            </a:r>
            <a:r>
              <a:rPr lang="zh-CN" altLang="en-US" dirty="0"/>
              <a:t>矩阵索引与数据均与</a:t>
            </a:r>
            <a:r>
              <a:rPr lang="en-US" altLang="zh-CN" dirty="0"/>
              <a:t>j</a:t>
            </a:r>
            <a:r>
              <a:rPr lang="zh-CN" altLang="en-US" dirty="0"/>
              <a:t>无关</a:t>
            </a:r>
          </a:p>
        </p:txBody>
      </p:sp>
      <p:sp>
        <p:nvSpPr>
          <p:cNvPr id="17" name="矩形 16">
            <a:extLst>
              <a:ext uri="{FF2B5EF4-FFF2-40B4-BE49-F238E27FC236}">
                <a16:creationId xmlns:a16="http://schemas.microsoft.com/office/drawing/2014/main" id="{EDEB9B77-C2FC-85D5-12E9-3BFB62013CD4}"/>
              </a:ext>
            </a:extLst>
          </p:cNvPr>
          <p:cNvSpPr/>
          <p:nvPr/>
        </p:nvSpPr>
        <p:spPr>
          <a:xfrm>
            <a:off x="1543051" y="5276452"/>
            <a:ext cx="1514474" cy="2136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C0D4496-D7D0-CA5C-DC45-8C69924D9CC3}"/>
              </a:ext>
            </a:extLst>
          </p:cNvPr>
          <p:cNvSpPr/>
          <p:nvPr/>
        </p:nvSpPr>
        <p:spPr>
          <a:xfrm>
            <a:off x="2366962" y="5490135"/>
            <a:ext cx="826294" cy="2528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6A853E6-4FA9-F92B-247E-A09E06097B4C}"/>
              </a:ext>
            </a:extLst>
          </p:cNvPr>
          <p:cNvSpPr txBox="1"/>
          <p:nvPr/>
        </p:nvSpPr>
        <p:spPr>
          <a:xfrm>
            <a:off x="4780757" y="4238342"/>
            <a:ext cx="1060450" cy="1077218"/>
          </a:xfrm>
          <a:prstGeom prst="rect">
            <a:avLst/>
          </a:prstGeom>
          <a:noFill/>
        </p:spPr>
        <p:txBody>
          <a:bodyPr wrap="square" rtlCol="0">
            <a:spAutoFit/>
          </a:bodyPr>
          <a:lstStyle/>
          <a:p>
            <a:pPr algn="l"/>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维</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维</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l"/>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维</a:t>
            </a:r>
          </a:p>
        </p:txBody>
      </p:sp>
    </p:spTree>
    <p:extLst>
      <p:ext uri="{BB962C8B-B14F-4D97-AF65-F5344CB8AC3E}">
        <p14:creationId xmlns:p14="http://schemas.microsoft.com/office/powerpoint/2010/main" val="3624872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311D79-C14A-9990-D623-7BEB24570279}"/>
              </a:ext>
            </a:extLst>
          </p:cNvPr>
          <p:cNvPicPr>
            <a:picLocks noChangeAspect="1"/>
          </p:cNvPicPr>
          <p:nvPr/>
        </p:nvPicPr>
        <p:blipFill>
          <a:blip r:embed="rId2"/>
          <a:stretch>
            <a:fillRect/>
          </a:stretch>
        </p:blipFill>
        <p:spPr>
          <a:xfrm>
            <a:off x="0" y="872172"/>
            <a:ext cx="4771390" cy="5888355"/>
          </a:xfrm>
          <a:prstGeom prst="rect">
            <a:avLst/>
          </a:prstGeom>
        </p:spPr>
      </p:pic>
      <p:sp>
        <p:nvSpPr>
          <p:cNvPr id="3" name="文本框 2">
            <a:extLst>
              <a:ext uri="{FF2B5EF4-FFF2-40B4-BE49-F238E27FC236}">
                <a16:creationId xmlns:a16="http://schemas.microsoft.com/office/drawing/2014/main" id="{184CFA63-D592-4EBD-0153-0A6A6C2C17A3}"/>
              </a:ext>
            </a:extLst>
          </p:cNvPr>
          <p:cNvSpPr txBox="1"/>
          <p:nvPr/>
        </p:nvSpPr>
        <p:spPr>
          <a:xfrm>
            <a:off x="400050" y="552450"/>
            <a:ext cx="646430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CRC——Coalesced Row Caching——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合并行缓存</a:t>
            </a:r>
          </a:p>
        </p:txBody>
      </p:sp>
      <p:sp>
        <p:nvSpPr>
          <p:cNvPr id="5" name="文本框 4">
            <a:extLst>
              <a:ext uri="{FF2B5EF4-FFF2-40B4-BE49-F238E27FC236}">
                <a16:creationId xmlns:a16="http://schemas.microsoft.com/office/drawing/2014/main" id="{8B08F093-FB29-C2D3-8A75-662AC5590121}"/>
              </a:ext>
            </a:extLst>
          </p:cNvPr>
          <p:cNvSpPr txBox="1"/>
          <p:nvPr/>
        </p:nvSpPr>
        <p:spPr>
          <a:xfrm>
            <a:off x="5721350" y="825500"/>
            <a:ext cx="5581650" cy="1200329"/>
          </a:xfrm>
          <a:prstGeom prst="rect">
            <a:avLst/>
          </a:prstGeom>
          <a:noFill/>
        </p:spPr>
        <p:txBody>
          <a:bodyPr wrap="square" rtlCol="0">
            <a:spAutoFit/>
          </a:bodyPr>
          <a:lstStyle/>
          <a:p>
            <a:pPr algn="l"/>
            <a:r>
              <a:rPr lang="zh-CN" altLang="en-US" dirty="0">
                <a:latin typeface="Times New Roman" panose="02020603050405020304" pitchFamily="18" charset="0"/>
                <a:ea typeface="宋体" panose="02010600030101010101" pitchFamily="2" charset="-122"/>
                <a:cs typeface="Times New Roman" panose="02020603050405020304" pitchFamily="18" charset="0"/>
              </a:rPr>
              <a:t>循环展开，通过不同的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warp</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32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thread</a:t>
            </a:r>
            <a:r>
              <a:rPr lang="zh-CN" altLang="en-US" dirty="0">
                <a:latin typeface="Times New Roman" panose="02020603050405020304" pitchFamily="18" charset="0"/>
                <a:ea typeface="宋体" panose="02010600030101010101" pitchFamily="2" charset="-122"/>
                <a:cs typeface="Times New Roman" panose="02020603050405020304" pitchFamily="18" charset="0"/>
              </a:rPr>
              <a:t>）执行操作。</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r>
              <a:rPr lang="zh-CN" altLang="en-US" dirty="0">
                <a:latin typeface="Times New Roman" panose="02020603050405020304" pitchFamily="18" charset="0"/>
                <a:ea typeface="宋体" panose="02010600030101010101" pitchFamily="2" charset="-122"/>
                <a:cs typeface="Times New Roman" panose="02020603050405020304" pitchFamily="18" charset="0"/>
              </a:rPr>
              <a:t>每次迭代按</a:t>
            </a:r>
            <a:r>
              <a:rPr lang="en-US" altLang="zh-CN" dirty="0">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维展开。</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dirty="0">
                <a:latin typeface="Times New Roman" panose="02020603050405020304" pitchFamily="18" charset="0"/>
                <a:ea typeface="宋体" panose="02010600030101010101" pitchFamily="2" charset="-122"/>
                <a:cs typeface="Times New Roman" panose="02020603050405020304" pitchFamily="18" charset="0"/>
              </a:rPr>
              <a:t>Thread Block</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代表不同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行。</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l"/>
            <a:r>
              <a:rPr lang="en-US" altLang="zh-CN" dirty="0">
                <a:latin typeface="Times New Roman" panose="02020603050405020304" pitchFamily="18" charset="0"/>
                <a:ea typeface="宋体" panose="02010600030101010101" pitchFamily="2" charset="-122"/>
                <a:cs typeface="Times New Roman" panose="02020603050405020304" pitchFamily="18" charset="0"/>
              </a:rPr>
              <a:t>Thread</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代表不同的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列。</a:t>
            </a:r>
          </a:p>
        </p:txBody>
      </p:sp>
      <p:sp>
        <p:nvSpPr>
          <p:cNvPr id="6" name="文本框 5">
            <a:extLst>
              <a:ext uri="{FF2B5EF4-FFF2-40B4-BE49-F238E27FC236}">
                <a16:creationId xmlns:a16="http://schemas.microsoft.com/office/drawing/2014/main" id="{FA4BBFDB-DF3E-FE26-236A-22652D485C6A}"/>
              </a:ext>
            </a:extLst>
          </p:cNvPr>
          <p:cNvSpPr txBox="1"/>
          <p:nvPr/>
        </p:nvSpPr>
        <p:spPr>
          <a:xfrm>
            <a:off x="4287520" y="3059668"/>
            <a:ext cx="635000" cy="369332"/>
          </a:xfrm>
          <a:prstGeom prst="rect">
            <a:avLst/>
          </a:prstGeom>
          <a:noFill/>
        </p:spPr>
        <p:txBody>
          <a:bodyPr wrap="square" rtlCol="0">
            <a:spAutoFit/>
          </a:bodyPr>
          <a:lstStyle/>
          <a:p>
            <a:pPr algn="l"/>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维</a:t>
            </a:r>
          </a:p>
        </p:txBody>
      </p:sp>
      <p:sp>
        <p:nvSpPr>
          <p:cNvPr id="7" name="文本框 6">
            <a:extLst>
              <a:ext uri="{FF2B5EF4-FFF2-40B4-BE49-F238E27FC236}">
                <a16:creationId xmlns:a16="http://schemas.microsoft.com/office/drawing/2014/main" id="{F6A2A57B-0483-E8EE-2E58-616D7BDE55DD}"/>
              </a:ext>
            </a:extLst>
          </p:cNvPr>
          <p:cNvSpPr txBox="1"/>
          <p:nvPr/>
        </p:nvSpPr>
        <p:spPr>
          <a:xfrm>
            <a:off x="1010920" y="1806059"/>
            <a:ext cx="635000" cy="369332"/>
          </a:xfrm>
          <a:prstGeom prst="rect">
            <a:avLst/>
          </a:prstGeom>
          <a:noFill/>
        </p:spPr>
        <p:txBody>
          <a:bodyPr wrap="square" rtlCol="0">
            <a:spAutoFit/>
          </a:bodyPr>
          <a:lstStyle/>
          <a:p>
            <a:pPr algn="l"/>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维</a:t>
            </a:r>
          </a:p>
        </p:txBody>
      </p:sp>
      <p:sp>
        <p:nvSpPr>
          <p:cNvPr id="8" name="文本框 7">
            <a:extLst>
              <a:ext uri="{FF2B5EF4-FFF2-40B4-BE49-F238E27FC236}">
                <a16:creationId xmlns:a16="http://schemas.microsoft.com/office/drawing/2014/main" id="{2EA015E4-2B66-EE61-B5A4-28451BEA25AA}"/>
              </a:ext>
            </a:extLst>
          </p:cNvPr>
          <p:cNvSpPr txBox="1"/>
          <p:nvPr/>
        </p:nvSpPr>
        <p:spPr>
          <a:xfrm>
            <a:off x="1010920" y="1558409"/>
            <a:ext cx="635000" cy="369332"/>
          </a:xfrm>
          <a:prstGeom prst="rect">
            <a:avLst/>
          </a:prstGeom>
          <a:noFill/>
        </p:spPr>
        <p:txBody>
          <a:bodyPr wrap="square" rtlCol="0">
            <a:spAutoFit/>
          </a:bodyPr>
          <a:lstStyle/>
          <a:p>
            <a:pPr algn="l"/>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维</a:t>
            </a:r>
          </a:p>
        </p:txBody>
      </p:sp>
      <p:sp>
        <p:nvSpPr>
          <p:cNvPr id="11" name="矩形 10">
            <a:extLst>
              <a:ext uri="{FF2B5EF4-FFF2-40B4-BE49-F238E27FC236}">
                <a16:creationId xmlns:a16="http://schemas.microsoft.com/office/drawing/2014/main" id="{937CC8DA-D568-ECA8-4A2C-EEA6519842F4}"/>
              </a:ext>
            </a:extLst>
          </p:cNvPr>
          <p:cNvSpPr/>
          <p:nvPr/>
        </p:nvSpPr>
        <p:spPr>
          <a:xfrm>
            <a:off x="571182" y="3322158"/>
            <a:ext cx="3565207" cy="13133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65A12C8-9E22-C232-4160-D1CB37A4F811}"/>
              </a:ext>
            </a:extLst>
          </p:cNvPr>
          <p:cNvSpPr/>
          <p:nvPr/>
        </p:nvSpPr>
        <p:spPr>
          <a:xfrm>
            <a:off x="571181" y="4642920"/>
            <a:ext cx="3565207" cy="14403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E51858F-5079-9589-330E-5A975C03CCE6}"/>
              </a:ext>
            </a:extLst>
          </p:cNvPr>
          <p:cNvSpPr txBox="1"/>
          <p:nvPr/>
        </p:nvSpPr>
        <p:spPr>
          <a:xfrm>
            <a:off x="3360420" y="3781027"/>
            <a:ext cx="716280" cy="369332"/>
          </a:xfrm>
          <a:prstGeom prst="rect">
            <a:avLst/>
          </a:prstGeom>
          <a:noFill/>
        </p:spPr>
        <p:txBody>
          <a:bodyPr wrap="square" rtlCol="0">
            <a:spAutoFit/>
          </a:bodyPr>
          <a:lstStyle/>
          <a:p>
            <a:pPr algn="l"/>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加载</a:t>
            </a:r>
          </a:p>
        </p:txBody>
      </p:sp>
      <p:sp>
        <p:nvSpPr>
          <p:cNvPr id="14" name="文本框 13">
            <a:extLst>
              <a:ext uri="{FF2B5EF4-FFF2-40B4-BE49-F238E27FC236}">
                <a16:creationId xmlns:a16="http://schemas.microsoft.com/office/drawing/2014/main" id="{D957ACBD-C029-F87D-1D4A-1DC93C99C7BF}"/>
              </a:ext>
            </a:extLst>
          </p:cNvPr>
          <p:cNvSpPr txBox="1"/>
          <p:nvPr/>
        </p:nvSpPr>
        <p:spPr>
          <a:xfrm>
            <a:off x="3360420" y="4955221"/>
            <a:ext cx="716280" cy="369332"/>
          </a:xfrm>
          <a:prstGeom prst="rect">
            <a:avLst/>
          </a:prstGeom>
          <a:noFill/>
        </p:spPr>
        <p:txBody>
          <a:bodyPr wrap="square" rtlCol="0">
            <a:spAutoFit/>
          </a:bodyPr>
          <a:lstStyle/>
          <a:p>
            <a:pPr algn="l"/>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计算</a:t>
            </a:r>
          </a:p>
        </p:txBody>
      </p:sp>
      <p:sp>
        <p:nvSpPr>
          <p:cNvPr id="16" name="矩形 15">
            <a:extLst>
              <a:ext uri="{FF2B5EF4-FFF2-40B4-BE49-F238E27FC236}">
                <a16:creationId xmlns:a16="http://schemas.microsoft.com/office/drawing/2014/main" id="{1B5C4920-1962-EB03-579E-FC2CA45C646A}"/>
              </a:ext>
            </a:extLst>
          </p:cNvPr>
          <p:cNvSpPr/>
          <p:nvPr/>
        </p:nvSpPr>
        <p:spPr>
          <a:xfrm>
            <a:off x="6671468" y="3059668"/>
            <a:ext cx="4440580" cy="203938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064F7BC-6A81-D91C-16FE-08C419E8282D}"/>
              </a:ext>
            </a:extLst>
          </p:cNvPr>
          <p:cNvSpPr txBox="1"/>
          <p:nvPr/>
        </p:nvSpPr>
        <p:spPr>
          <a:xfrm>
            <a:off x="6285706" y="2984639"/>
            <a:ext cx="267494" cy="369332"/>
          </a:xfrm>
          <a:prstGeom prst="rect">
            <a:avLst/>
          </a:prstGeom>
          <a:noFill/>
        </p:spPr>
        <p:txBody>
          <a:bodyPr wrap="square" rtlCol="0">
            <a:spAutoFit/>
          </a:bodyPr>
          <a:lstStyle/>
          <a:p>
            <a:r>
              <a:rPr lang="en-US" altLang="zh-CN" dirty="0" err="1"/>
              <a:t>i</a:t>
            </a:r>
            <a:endParaRPr lang="zh-CN" altLang="en-US" dirty="0"/>
          </a:p>
        </p:txBody>
      </p:sp>
      <p:cxnSp>
        <p:nvCxnSpPr>
          <p:cNvPr id="18" name="直接箭头连接符 17">
            <a:extLst>
              <a:ext uri="{FF2B5EF4-FFF2-40B4-BE49-F238E27FC236}">
                <a16:creationId xmlns:a16="http://schemas.microsoft.com/office/drawing/2014/main" id="{4AEDDC33-CA8B-BD60-ECD7-A37C42062A07}"/>
              </a:ext>
            </a:extLst>
          </p:cNvPr>
          <p:cNvCxnSpPr>
            <a:cxnSpLocks/>
          </p:cNvCxnSpPr>
          <p:nvPr/>
        </p:nvCxnSpPr>
        <p:spPr>
          <a:xfrm>
            <a:off x="6421437" y="3446740"/>
            <a:ext cx="0" cy="15084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50046CBA-863B-7B62-58F5-74D0F499461F}"/>
              </a:ext>
            </a:extLst>
          </p:cNvPr>
          <p:cNvSpPr/>
          <p:nvPr/>
        </p:nvSpPr>
        <p:spPr>
          <a:xfrm>
            <a:off x="6671468" y="3059668"/>
            <a:ext cx="2218532" cy="268010"/>
          </a:xfrm>
          <a:prstGeom prst="rect">
            <a:avLst/>
          </a:prstGeom>
          <a:pattFill prst="wdUpDiag">
            <a:fgClr>
              <a:schemeClr val="accent6">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05A691A0-7164-112C-C5A6-751B996C6DE9}"/>
              </a:ext>
            </a:extLst>
          </p:cNvPr>
          <p:cNvCxnSpPr/>
          <p:nvPr/>
        </p:nvCxnSpPr>
        <p:spPr>
          <a:xfrm>
            <a:off x="6671468" y="2829560"/>
            <a:ext cx="2218532"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8705E0C-DD0F-F1F1-5EA8-847C2E935080}"/>
              </a:ext>
            </a:extLst>
          </p:cNvPr>
          <p:cNvSpPr txBox="1"/>
          <p:nvPr/>
        </p:nvSpPr>
        <p:spPr>
          <a:xfrm>
            <a:off x="7569200" y="2644894"/>
            <a:ext cx="680720" cy="369332"/>
          </a:xfrm>
          <a:prstGeom prst="rect">
            <a:avLst/>
          </a:prstGeom>
          <a:noFill/>
        </p:spPr>
        <p:txBody>
          <a:bodyPr wrap="square" rtlCol="0">
            <a:spAutoFit/>
          </a:bodyPr>
          <a:lstStyle/>
          <a:p>
            <a:pPr algn="l"/>
            <a:r>
              <a:rPr lang="en-US" altLang="zh-CN" dirty="0">
                <a:latin typeface="Times New Roman" panose="02020603050405020304" pitchFamily="18" charset="0"/>
                <a:ea typeface="宋体" panose="02010600030101010101" pitchFamily="2" charset="-122"/>
                <a:cs typeface="Times New Roman" panose="02020603050405020304" pitchFamily="18" charset="0"/>
              </a:rPr>
              <a:t>32</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16238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382CAA4-8CFC-672B-3A01-B71A0F3FD374}"/>
              </a:ext>
            </a:extLst>
          </p:cNvPr>
          <p:cNvSpPr txBox="1"/>
          <p:nvPr/>
        </p:nvSpPr>
        <p:spPr>
          <a:xfrm>
            <a:off x="1955800" y="950952"/>
            <a:ext cx="8045450" cy="1477328"/>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在每次迭代，一个</a:t>
            </a:r>
            <a:r>
              <a:rPr lang="en-US" altLang="zh-CN" sz="1800" dirty="0">
                <a:effectLst/>
                <a:latin typeface="Times New Roman" panose="02020603050405020304" pitchFamily="18" charset="0"/>
                <a:ea typeface="宋体" panose="02010600030101010101" pitchFamily="2" charset="-122"/>
              </a:rPr>
              <a:t>warp</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thread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首先将稀疏行</a:t>
            </a:r>
            <a:r>
              <a:rPr lang="en-US" altLang="zh-CN" sz="1800" dirty="0" err="1">
                <a:effectLst/>
                <a:latin typeface="Times New Roman" panose="02020603050405020304" pitchFamily="18" charset="0"/>
                <a:ea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的一个</a:t>
            </a:r>
            <a:r>
              <a:rPr lang="en-US" altLang="zh-CN" sz="1800" dirty="0">
                <a:effectLst/>
                <a:latin typeface="Times New Roman" panose="02020603050405020304" pitchFamily="18" charset="0"/>
                <a:ea typeface="宋体" panose="02010600030101010101" pitchFamily="2" charset="-122"/>
              </a:rPr>
              <a:t>tile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加载到</a:t>
            </a:r>
            <a:r>
              <a:rPr lang="en-US" altLang="zh-CN" sz="1800" dirty="0">
                <a:effectLst/>
                <a:latin typeface="Times New Roman" panose="02020603050405020304" pitchFamily="18" charset="0"/>
                <a:ea typeface="宋体" panose="02010600030101010101" pitchFamily="2" charset="-122"/>
              </a:rPr>
              <a:t>GPU</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shared memory</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a:t>
            </a:r>
            <a:r>
              <a:rPr lang="zh-CN"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warp</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大小与</a:t>
            </a:r>
            <a:r>
              <a:rPr lang="en-US" altLang="zh-CN" sz="1800" dirty="0">
                <a:effectLst/>
                <a:latin typeface="Times New Roman" panose="02020603050405020304" pitchFamily="18" charset="0"/>
                <a:ea typeface="宋体" panose="02010600030101010101" pitchFamily="2" charset="-122"/>
              </a:rPr>
              <a:t>tile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的大小相同，这意味着每个</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thread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可以加载不同的元素。</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加载完毕后，再逐个计算。这次</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稀疏行数据是从共享内存加载的，而不是从全局内存加载的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AD11DC28-64CD-5695-CCD7-B795EA0E56AE}"/>
              </a:ext>
            </a:extLst>
          </p:cNvPr>
          <p:cNvSpPr txBox="1"/>
          <p:nvPr/>
        </p:nvSpPr>
        <p:spPr>
          <a:xfrm>
            <a:off x="2016125" y="3758208"/>
            <a:ext cx="7720806" cy="1200329"/>
          </a:xfrm>
          <a:prstGeom prst="rect">
            <a:avLst/>
          </a:prstGeom>
          <a:noFill/>
        </p:spPr>
        <p:txBody>
          <a:bodyPr wrap="square">
            <a:spAutoFit/>
          </a:bodyPr>
          <a:lstStyle>
            <a:defPPr>
              <a:defRPr lang="zh-CN"/>
            </a:defPPr>
            <a:lvl1pPr>
              <a:defRPr>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dirty="0"/>
              <a:t>算法</a:t>
            </a:r>
            <a:r>
              <a:rPr lang="en-US" altLang="zh-CN" dirty="0"/>
              <a:t>2</a:t>
            </a:r>
            <a:r>
              <a:rPr lang="zh-CN" altLang="zh-CN" dirty="0"/>
              <a:t>相对于算法</a:t>
            </a:r>
            <a:r>
              <a:rPr lang="en-US" altLang="zh-CN" dirty="0"/>
              <a:t>1</a:t>
            </a:r>
            <a:r>
              <a:rPr lang="zh-CN" altLang="zh-CN" dirty="0"/>
              <a:t>的改进在于更高效的稀疏行</a:t>
            </a:r>
            <a:r>
              <a:rPr lang="zh-CN" altLang="zh-CN" b="1" dirty="0"/>
              <a:t>全局内存加载</a:t>
            </a:r>
            <a:r>
              <a:rPr lang="zh-CN" altLang="zh-CN" dirty="0"/>
              <a:t>。</a:t>
            </a:r>
          </a:p>
          <a:p>
            <a:r>
              <a:rPr lang="zh-CN" altLang="zh-CN" dirty="0"/>
              <a:t>实际上，稀疏行往往不能对齐，</a:t>
            </a:r>
            <a:r>
              <a:rPr lang="en-US" altLang="zh-CN" dirty="0"/>
              <a:t>tile</a:t>
            </a:r>
            <a:r>
              <a:rPr lang="zh-CN" altLang="zh-CN" dirty="0"/>
              <a:t>的数量不同，而且许多</a:t>
            </a:r>
            <a:r>
              <a:rPr lang="en-US" altLang="zh-CN" dirty="0"/>
              <a:t>tile</a:t>
            </a:r>
            <a:r>
              <a:rPr lang="zh-CN" altLang="zh-CN" dirty="0"/>
              <a:t>内非零数没有铺满。尽管存在所有这些因素，</a:t>
            </a:r>
            <a:r>
              <a:rPr lang="zh-CN" altLang="zh-CN" dirty="0">
                <a:solidFill>
                  <a:srgbClr val="FF0000"/>
                </a:solidFill>
              </a:rPr>
              <a:t>改进算法仍然实现了负载事务的显著减少，并提高了全局带宽的效率</a:t>
            </a:r>
            <a:endParaRPr lang="zh-CN" altLang="en-US" dirty="0">
              <a:solidFill>
                <a:srgbClr val="FF0000"/>
              </a:solidFill>
            </a:endParaRPr>
          </a:p>
        </p:txBody>
      </p:sp>
    </p:spTree>
    <p:extLst>
      <p:ext uri="{BB962C8B-B14F-4D97-AF65-F5344CB8AC3E}">
        <p14:creationId xmlns:p14="http://schemas.microsoft.com/office/powerpoint/2010/main" val="108309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4F3EC08-A043-3322-B375-24BA4E7ACF92}"/>
              </a:ext>
            </a:extLst>
          </p:cNvPr>
          <p:cNvSpPr txBox="1"/>
          <p:nvPr/>
        </p:nvSpPr>
        <p:spPr>
          <a:xfrm>
            <a:off x="0" y="171451"/>
            <a:ext cx="7050882" cy="369332"/>
          </a:xfrm>
          <a:prstGeom prst="rect">
            <a:avLst/>
          </a:prstGeom>
          <a:noFill/>
        </p:spPr>
        <p:txBody>
          <a:bodyPr wrap="square" rtlCol="0">
            <a:spAutoFit/>
          </a:bodyPr>
          <a:lstStyle/>
          <a:p>
            <a:pPr algn="l"/>
            <a:r>
              <a:rPr lang="en-US" altLang="zh-CN" dirty="0">
                <a:latin typeface="Times New Roman" panose="02020603050405020304" pitchFamily="18" charset="0"/>
                <a:ea typeface="宋体" panose="02010600030101010101" pitchFamily="2" charset="-122"/>
                <a:cs typeface="Times New Roman" panose="02020603050405020304" pitchFamily="18" charset="0"/>
              </a:rPr>
              <a:t>CWM——Coarse-grained Warp Merging——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粗粒度</a:t>
            </a:r>
            <a:r>
              <a:rPr lang="en-US" altLang="zh-CN" dirty="0">
                <a:latin typeface="Times New Roman" panose="02020603050405020304" pitchFamily="18" charset="0"/>
                <a:ea typeface="宋体" panose="02010600030101010101" pitchFamily="2" charset="-122"/>
                <a:cs typeface="Times New Roman" panose="02020603050405020304" pitchFamily="18" charset="0"/>
              </a:rPr>
              <a:t>warp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合并</a:t>
            </a:r>
          </a:p>
        </p:txBody>
      </p:sp>
      <p:pic>
        <p:nvPicPr>
          <p:cNvPr id="3" name="图片 2">
            <a:extLst>
              <a:ext uri="{FF2B5EF4-FFF2-40B4-BE49-F238E27FC236}">
                <a16:creationId xmlns:a16="http://schemas.microsoft.com/office/drawing/2014/main" id="{10C8914A-01DC-636D-E7A8-314D10DB57C4}"/>
              </a:ext>
            </a:extLst>
          </p:cNvPr>
          <p:cNvPicPr>
            <a:picLocks noChangeAspect="1"/>
          </p:cNvPicPr>
          <p:nvPr/>
        </p:nvPicPr>
        <p:blipFill>
          <a:blip r:embed="rId2"/>
          <a:stretch>
            <a:fillRect/>
          </a:stretch>
        </p:blipFill>
        <p:spPr>
          <a:xfrm>
            <a:off x="0" y="640794"/>
            <a:ext cx="5836444" cy="4249133"/>
          </a:xfrm>
          <a:prstGeom prst="rect">
            <a:avLst/>
          </a:prstGeom>
        </p:spPr>
      </p:pic>
      <p:sp>
        <p:nvSpPr>
          <p:cNvPr id="5" name="文本框 4">
            <a:extLst>
              <a:ext uri="{FF2B5EF4-FFF2-40B4-BE49-F238E27FC236}">
                <a16:creationId xmlns:a16="http://schemas.microsoft.com/office/drawing/2014/main" id="{A14471FA-A22E-2AA6-76E9-FB0D702BCC51}"/>
              </a:ext>
            </a:extLst>
          </p:cNvPr>
          <p:cNvSpPr txBox="1"/>
          <p:nvPr/>
        </p:nvSpPr>
        <p:spPr>
          <a:xfrm>
            <a:off x="6182916" y="356117"/>
            <a:ext cx="5218509" cy="2585323"/>
          </a:xfrm>
          <a:prstGeom prst="rect">
            <a:avLst/>
          </a:prstGeom>
          <a:noFill/>
        </p:spPr>
        <p:txBody>
          <a:bodyPr wrap="square" rtlCol="0">
            <a:spAutoFit/>
          </a:bodyPr>
          <a:lstStyle>
            <a:defPPr>
              <a:defRPr lang="zh-CN"/>
            </a:defPPr>
            <a:lvl1pPr>
              <a:defRPr>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dirty="0"/>
              <a:t>从数据重用的角度来看，</a:t>
            </a:r>
            <a:r>
              <a:rPr lang="en-US" altLang="zh-CN" dirty="0"/>
              <a:t>CRC</a:t>
            </a:r>
            <a:r>
              <a:rPr lang="zh-CN" altLang="zh-CN" dirty="0"/>
              <a:t>的</a:t>
            </a:r>
            <a:r>
              <a:rPr lang="zh-CN" altLang="zh-CN" b="1" dirty="0">
                <a:solidFill>
                  <a:srgbClr val="FF0000"/>
                </a:solidFill>
              </a:rPr>
              <a:t>好处</a:t>
            </a:r>
            <a:r>
              <a:rPr lang="zh-CN" altLang="zh-CN" dirty="0"/>
              <a:t>是通过</a:t>
            </a:r>
            <a:r>
              <a:rPr lang="en-US" altLang="zh-CN" dirty="0"/>
              <a:t>GPU</a:t>
            </a:r>
            <a:r>
              <a:rPr lang="zh-CN" altLang="zh-CN" dirty="0"/>
              <a:t>共享内存共享加载的稀疏矩阵。</a:t>
            </a:r>
            <a:endParaRPr lang="en-US" altLang="zh-CN" dirty="0"/>
          </a:p>
          <a:p>
            <a:r>
              <a:rPr lang="zh-CN" altLang="zh-CN" dirty="0"/>
              <a:t>虽然稀疏矩阵中的每个非零元素都需要计算输出中的整行，但我们的</a:t>
            </a:r>
            <a:r>
              <a:rPr lang="en-US" altLang="zh-CN" dirty="0"/>
              <a:t>CRC</a:t>
            </a:r>
            <a:r>
              <a:rPr lang="zh-CN" altLang="zh-CN" dirty="0"/>
              <a:t>方法只使加载的元素由同一</a:t>
            </a:r>
            <a:r>
              <a:rPr lang="en-US" altLang="zh-CN" dirty="0"/>
              <a:t>Warp</a:t>
            </a:r>
            <a:r>
              <a:rPr lang="zh-CN" altLang="zh-CN" dirty="0"/>
              <a:t>中的线程共享。这背后的考虑是</a:t>
            </a:r>
            <a:r>
              <a:rPr lang="zh-CN" altLang="zh-CN" u="sng" dirty="0"/>
              <a:t>减少同步开销</a:t>
            </a:r>
            <a:r>
              <a:rPr lang="zh-CN" altLang="zh-CN" dirty="0"/>
              <a:t>。</a:t>
            </a:r>
            <a:r>
              <a:rPr lang="en-US" altLang="zh-CN" dirty="0"/>
              <a:t>——</a:t>
            </a:r>
            <a:r>
              <a:rPr lang="zh-CN" altLang="en-US" dirty="0">
                <a:solidFill>
                  <a:srgbClr val="FF0000"/>
                </a:solidFill>
              </a:rPr>
              <a:t>稀疏矩阵</a:t>
            </a:r>
            <a:r>
              <a:rPr lang="en-US" altLang="zh-CN" dirty="0">
                <a:solidFill>
                  <a:srgbClr val="FF0000"/>
                </a:solidFill>
              </a:rPr>
              <a:t>warp</a:t>
            </a:r>
            <a:r>
              <a:rPr lang="zh-CN" altLang="en-US" dirty="0">
                <a:solidFill>
                  <a:srgbClr val="FF0000"/>
                </a:solidFill>
              </a:rPr>
              <a:t>内共享。</a:t>
            </a:r>
            <a:endParaRPr lang="en-US" altLang="zh-CN" dirty="0">
              <a:solidFill>
                <a:srgbClr val="FF0000"/>
              </a:solidFill>
            </a:endParaRPr>
          </a:p>
          <a:p>
            <a:r>
              <a:rPr lang="zh-CN" altLang="zh-CN" sz="1800" dirty="0">
                <a:effectLst/>
                <a:highlight>
                  <a:srgbClr val="FFFF00"/>
                </a:highlight>
                <a:latin typeface="宋体" panose="02010600030101010101" pitchFamily="2" charset="-122"/>
              </a:rPr>
              <a:t>如果我们允许不同的</a:t>
            </a:r>
            <a:r>
              <a:rPr lang="en-US" altLang="zh-CN" sz="1800" dirty="0">
                <a:effectLst/>
                <a:highlight>
                  <a:srgbClr val="FFFF00"/>
                </a:highlight>
                <a:latin typeface="宋体" panose="02010600030101010101" pitchFamily="2" charset="-122"/>
              </a:rPr>
              <a:t>Warps</a:t>
            </a:r>
            <a:r>
              <a:rPr lang="zh-CN" altLang="zh-CN" sz="1800" dirty="0">
                <a:effectLst/>
                <a:highlight>
                  <a:srgbClr val="FFFF00"/>
                </a:highlight>
                <a:latin typeface="宋体" panose="02010600030101010101" pitchFamily="2" charset="-122"/>
              </a:rPr>
              <a:t>在共享内存中使用相同的数据，我们需要在整个线程块中插入同步，这会带来很大的开销。</a:t>
            </a:r>
            <a:endParaRPr lang="zh-CN" altLang="en-US" dirty="0">
              <a:solidFill>
                <a:srgbClr val="FF0000"/>
              </a:solidFill>
              <a:latin typeface="宋体" panose="02010600030101010101" pitchFamily="2" charset="-122"/>
            </a:endParaRPr>
          </a:p>
        </p:txBody>
      </p:sp>
      <p:pic>
        <p:nvPicPr>
          <p:cNvPr id="7" name="图片 6">
            <a:extLst>
              <a:ext uri="{FF2B5EF4-FFF2-40B4-BE49-F238E27FC236}">
                <a16:creationId xmlns:a16="http://schemas.microsoft.com/office/drawing/2014/main" id="{354374AB-CA22-9D83-468B-7A27F1D50FFC}"/>
              </a:ext>
            </a:extLst>
          </p:cNvPr>
          <p:cNvPicPr>
            <a:picLocks noChangeAspect="1"/>
          </p:cNvPicPr>
          <p:nvPr/>
        </p:nvPicPr>
        <p:blipFill>
          <a:blip r:embed="rId3"/>
          <a:stretch>
            <a:fillRect/>
          </a:stretch>
        </p:blipFill>
        <p:spPr>
          <a:xfrm>
            <a:off x="5653088" y="3126106"/>
            <a:ext cx="6457950" cy="3733800"/>
          </a:xfrm>
          <a:prstGeom prst="rect">
            <a:avLst/>
          </a:prstGeom>
        </p:spPr>
      </p:pic>
    </p:spTree>
    <p:extLst>
      <p:ext uri="{BB962C8B-B14F-4D97-AF65-F5344CB8AC3E}">
        <p14:creationId xmlns:p14="http://schemas.microsoft.com/office/powerpoint/2010/main" val="5976494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Times New Roman" panose="02020603050405020304" pitchFamily="18" charset="0"/>
            <a:ea typeface="宋体" panose="02010600030101010101" pitchFamily="2"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1745</TotalTime>
  <Words>1744</Words>
  <Application>Microsoft Office PowerPoint</Application>
  <PresentationFormat>宽屏</PresentationFormat>
  <Paragraphs>231</Paragraphs>
  <Slides>46</Slides>
  <Notes>0</Notes>
  <HiddenSlides>9</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46</vt:i4>
      </vt:variant>
    </vt:vector>
  </HeadingPairs>
  <TitlesOfParts>
    <vt:vector size="53" baseType="lpstr">
      <vt:lpstr>等线</vt:lpstr>
      <vt:lpstr>等线 Light</vt:lpstr>
      <vt:lpstr>宋体</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 zy</dc:creator>
  <cp:lastModifiedBy>x zy</cp:lastModifiedBy>
  <cp:revision>182</cp:revision>
  <dcterms:created xsi:type="dcterms:W3CDTF">2023-03-14T17:00:32Z</dcterms:created>
  <dcterms:modified xsi:type="dcterms:W3CDTF">2023-03-16T13:05:36Z</dcterms:modified>
</cp:coreProperties>
</file>